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png" ContentType="image/png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  <p:sldId id="450" r:id="rId200"/>
    <p:sldId id="451" r:id="rId201"/>
    <p:sldId id="452" r:id="rId202"/>
    <p:sldId id="453" r:id="rId203"/>
    <p:sldId id="454" r:id="rId204"/>
    <p:sldId id="455" r:id="rId205"/>
    <p:sldId id="456" r:id="rId206"/>
    <p:sldId id="457" r:id="rId207"/>
    <p:sldId id="458" r:id="rId208"/>
    <p:sldId id="459" r:id="rId209"/>
    <p:sldId id="460" r:id="rId210"/>
    <p:sldId id="461" r:id="rId211"/>
    <p:sldId id="462" r:id="rId212"/>
    <p:sldId id="463" r:id="rId213"/>
    <p:sldId id="464" r:id="rId214"/>
    <p:sldId id="465" r:id="rId215"/>
    <p:sldId id="466" r:id="rId216"/>
    <p:sldId id="467" r:id="rId217"/>
    <p:sldId id="468" r:id="rId218"/>
    <p:sldId id="469" r:id="rId219"/>
    <p:sldId id="470" r:id="rId220"/>
    <p:sldId id="471" r:id="rId221"/>
    <p:sldId id="472" r:id="rId222"/>
    <p:sldId id="473" r:id="rId223"/>
    <p:sldId id="474" r:id="rId224"/>
    <p:sldId id="475" r:id="rId225"/>
    <p:sldId id="476" r:id="rId226"/>
    <p:sldId id="477" r:id="rId227"/>
    <p:sldId id="478" r:id="rId228"/>
    <p:sldId id="479" r:id="rId229"/>
    <p:sldId id="480" r:id="rId230"/>
    <p:sldId id="481" r:id="rId231"/>
    <p:sldId id="482" r:id="rId232"/>
    <p:sldId id="483" r:id="rId233"/>
    <p:sldId id="484" r:id="rId234"/>
    <p:sldId id="485" r:id="rId235"/>
    <p:sldId id="486" r:id="rId236"/>
    <p:sldId id="487" r:id="rId237"/>
    <p:sldId id="488" r:id="rId238"/>
    <p:sldId id="489" r:id="rId239"/>
    <p:sldId id="490" r:id="rId240"/>
    <p:sldId id="491" r:id="rId241"/>
    <p:sldId id="492" r:id="rId242"/>
    <p:sldId id="493" r:id="rId243"/>
    <p:sldId id="494" r:id="rId244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Relationship Id="rId193" Type="http://schemas.openxmlformats.org/officeDocument/2006/relationships/slide" Target="slides/slide188.xml"/><Relationship Id="rId194" Type="http://schemas.openxmlformats.org/officeDocument/2006/relationships/slide" Target="slides/slide189.xml"/><Relationship Id="rId195" Type="http://schemas.openxmlformats.org/officeDocument/2006/relationships/slide" Target="slides/slide190.xml"/><Relationship Id="rId196" Type="http://schemas.openxmlformats.org/officeDocument/2006/relationships/slide" Target="slides/slide191.xml"/><Relationship Id="rId197" Type="http://schemas.openxmlformats.org/officeDocument/2006/relationships/slide" Target="slides/slide192.xml"/><Relationship Id="rId198" Type="http://schemas.openxmlformats.org/officeDocument/2006/relationships/slide" Target="slides/slide193.xml"/><Relationship Id="rId199" Type="http://schemas.openxmlformats.org/officeDocument/2006/relationships/slide" Target="slides/slide19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02" Type="http://schemas.openxmlformats.org/officeDocument/2006/relationships/slide" Target="slides/slide197.xml"/><Relationship Id="rId203" Type="http://schemas.openxmlformats.org/officeDocument/2006/relationships/slide" Target="slides/slide198.xml"/><Relationship Id="rId204" Type="http://schemas.openxmlformats.org/officeDocument/2006/relationships/slide" Target="slides/slide199.xml"/><Relationship Id="rId205" Type="http://schemas.openxmlformats.org/officeDocument/2006/relationships/slide" Target="slides/slide200.xml"/><Relationship Id="rId206" Type="http://schemas.openxmlformats.org/officeDocument/2006/relationships/slide" Target="slides/slide201.xml"/><Relationship Id="rId207" Type="http://schemas.openxmlformats.org/officeDocument/2006/relationships/slide" Target="slides/slide202.xml"/><Relationship Id="rId208" Type="http://schemas.openxmlformats.org/officeDocument/2006/relationships/slide" Target="slides/slide203.xml"/><Relationship Id="rId209" Type="http://schemas.openxmlformats.org/officeDocument/2006/relationships/slide" Target="slides/slide204.xml"/><Relationship Id="rId210" Type="http://schemas.openxmlformats.org/officeDocument/2006/relationships/slide" Target="slides/slide205.xml"/><Relationship Id="rId211" Type="http://schemas.openxmlformats.org/officeDocument/2006/relationships/slide" Target="slides/slide206.xml"/><Relationship Id="rId212" Type="http://schemas.openxmlformats.org/officeDocument/2006/relationships/slide" Target="slides/slide207.xml"/><Relationship Id="rId213" Type="http://schemas.openxmlformats.org/officeDocument/2006/relationships/slide" Target="slides/slide208.xml"/><Relationship Id="rId214" Type="http://schemas.openxmlformats.org/officeDocument/2006/relationships/slide" Target="slides/slide209.xml"/><Relationship Id="rId215" Type="http://schemas.openxmlformats.org/officeDocument/2006/relationships/slide" Target="slides/slide210.xml"/><Relationship Id="rId216" Type="http://schemas.openxmlformats.org/officeDocument/2006/relationships/slide" Target="slides/slide211.xml"/><Relationship Id="rId217" Type="http://schemas.openxmlformats.org/officeDocument/2006/relationships/slide" Target="slides/slide212.xml"/><Relationship Id="rId218" Type="http://schemas.openxmlformats.org/officeDocument/2006/relationships/slide" Target="slides/slide213.xml"/><Relationship Id="rId219" Type="http://schemas.openxmlformats.org/officeDocument/2006/relationships/slide" Target="slides/slide214.xml"/><Relationship Id="rId220" Type="http://schemas.openxmlformats.org/officeDocument/2006/relationships/slide" Target="slides/slide215.xml"/><Relationship Id="rId221" Type="http://schemas.openxmlformats.org/officeDocument/2006/relationships/slide" Target="slides/slide216.xml"/><Relationship Id="rId222" Type="http://schemas.openxmlformats.org/officeDocument/2006/relationships/slide" Target="slides/slide217.xml"/><Relationship Id="rId223" Type="http://schemas.openxmlformats.org/officeDocument/2006/relationships/slide" Target="slides/slide218.xml"/><Relationship Id="rId224" Type="http://schemas.openxmlformats.org/officeDocument/2006/relationships/slide" Target="slides/slide219.xml"/><Relationship Id="rId225" Type="http://schemas.openxmlformats.org/officeDocument/2006/relationships/slide" Target="slides/slide220.xml"/><Relationship Id="rId226" Type="http://schemas.openxmlformats.org/officeDocument/2006/relationships/slide" Target="slides/slide221.xml"/><Relationship Id="rId227" Type="http://schemas.openxmlformats.org/officeDocument/2006/relationships/slide" Target="slides/slide222.xml"/><Relationship Id="rId228" Type="http://schemas.openxmlformats.org/officeDocument/2006/relationships/slide" Target="slides/slide223.xml"/><Relationship Id="rId229" Type="http://schemas.openxmlformats.org/officeDocument/2006/relationships/slide" Target="slides/slide224.xml"/><Relationship Id="rId230" Type="http://schemas.openxmlformats.org/officeDocument/2006/relationships/slide" Target="slides/slide225.xml"/><Relationship Id="rId231" Type="http://schemas.openxmlformats.org/officeDocument/2006/relationships/slide" Target="slides/slide226.xml"/><Relationship Id="rId232" Type="http://schemas.openxmlformats.org/officeDocument/2006/relationships/slide" Target="slides/slide227.xml"/><Relationship Id="rId233" Type="http://schemas.openxmlformats.org/officeDocument/2006/relationships/slide" Target="slides/slide228.xml"/><Relationship Id="rId234" Type="http://schemas.openxmlformats.org/officeDocument/2006/relationships/slide" Target="slides/slide229.xml"/><Relationship Id="rId235" Type="http://schemas.openxmlformats.org/officeDocument/2006/relationships/slide" Target="slides/slide230.xml"/><Relationship Id="rId236" Type="http://schemas.openxmlformats.org/officeDocument/2006/relationships/slide" Target="slides/slide231.xml"/><Relationship Id="rId237" Type="http://schemas.openxmlformats.org/officeDocument/2006/relationships/slide" Target="slides/slide232.xml"/><Relationship Id="rId238" Type="http://schemas.openxmlformats.org/officeDocument/2006/relationships/slide" Target="slides/slide233.xml"/><Relationship Id="rId239" Type="http://schemas.openxmlformats.org/officeDocument/2006/relationships/slide" Target="slides/slide234.xml"/><Relationship Id="rId240" Type="http://schemas.openxmlformats.org/officeDocument/2006/relationships/slide" Target="slides/slide235.xml"/><Relationship Id="rId241" Type="http://schemas.openxmlformats.org/officeDocument/2006/relationships/slide" Target="slides/slide236.xml"/><Relationship Id="rId242" Type="http://schemas.openxmlformats.org/officeDocument/2006/relationships/slide" Target="slides/slide237.xml"/><Relationship Id="rId243" Type="http://schemas.openxmlformats.org/officeDocument/2006/relationships/slide" Target="slides/slide238.xml"/><Relationship Id="rId244" Type="http://schemas.openxmlformats.org/officeDocument/2006/relationships/slide" Target="slides/slide23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png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/Relationships>
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/Relationships>
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ro.dk/" TargetMode="External"/><Relationship Id="rId3" Type="http://schemas.openxmlformats.org/officeDocument/2006/relationships/hyperlink" Target="http://www.grfc.ru/" TargetMode="External"/><Relationship Id="rId4" Type="http://schemas.openxmlformats.org/officeDocument/2006/relationships/hyperlink" Target="http://www.rsoc.ru/" TargetMode="External"/><Relationship Id="rId5" Type="http://schemas.openxmlformats.org/officeDocument/2006/relationships/hyperlink" Target="http://www.srr.ru/" TargetMode="External"/></Relationships>
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hyperlink" Target="http://www.ero.dk/" TargetMode="External"/></Relationships>
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
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/Relationships>
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6.png"/></Relationships>
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/Relationships>
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png"/></Relationships>
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/Relationships>
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/Relationships>
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srr.ru/" TargetMode="External"/><Relationship Id="rId3" Type="http://schemas.openxmlformats.org/officeDocument/2006/relationships/hyperlink" Target="http://www.grfc.ru/" TargetMode="External"/><Relationship Id="rId4" Type="http://schemas.openxmlformats.org/officeDocument/2006/relationships/hyperlink" Target="http://www.ero.dk/" TargetMode="External"/><Relationship Id="rId5" Type="http://schemas.openxmlformats.org/officeDocument/2006/relationships/hyperlink" Target="http://www.rsoc.ru/" TargetMode="Externa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hyperlink" Target="http://www.ero.dk/" TargetMode="Externa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hyperlink" Target="http://www.rsoc.ru/" TargetMode="External"/><Relationship Id="rId4" Type="http://schemas.openxmlformats.org/officeDocument/2006/relationships/hyperlink" Target="http://www.srr.ru/" TargetMode="External"/><Relationship Id="rId5" Type="http://schemas.openxmlformats.org/officeDocument/2006/relationships/hyperlink" Target="http://www.grfc.ru/" TargetMode="External"/><Relationship Id="rId6" Type="http://schemas.openxmlformats.org/officeDocument/2006/relationships/hyperlink" Target="http://www.ero.dk/" TargetMode="Externa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hyperlink" Target="http://www.ero.dk/" TargetMode="Externa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43660" y="523748"/>
            <a:ext cx="5780405" cy="3920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667125">
              <a:lnSpc>
                <a:spcPts val="1535"/>
              </a:lnSpc>
              <a:spcBef>
                <a:spcPts val="95"/>
              </a:spcBef>
            </a:pPr>
            <a:r>
              <a:rPr dirty="0" sz="1300">
                <a:latin typeface="Times New Roman"/>
                <a:cs typeface="Times New Roman"/>
              </a:rPr>
              <a:t>Приложение</a:t>
            </a:r>
            <a:r>
              <a:rPr dirty="0" sz="1300" spc="45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Times New Roman"/>
                <a:cs typeface="Times New Roman"/>
              </a:rPr>
              <a:t>№1</a:t>
            </a:r>
            <a:endParaRPr sz="1300">
              <a:latin typeface="Times New Roman"/>
              <a:cs typeface="Times New Roman"/>
            </a:endParaRPr>
          </a:p>
          <a:p>
            <a:pPr marL="3667125">
              <a:lnSpc>
                <a:spcPts val="1535"/>
              </a:lnSpc>
              <a:tabLst>
                <a:tab pos="5090160" algn="l"/>
              </a:tabLst>
            </a:pPr>
            <a:r>
              <a:rPr dirty="0" sz="1300">
                <a:latin typeface="Times New Roman"/>
                <a:cs typeface="Times New Roman"/>
              </a:rPr>
              <a:t>К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приказу </a:t>
            </a:r>
            <a:r>
              <a:rPr dirty="0" sz="1300" spc="-25">
                <a:latin typeface="Times New Roman"/>
                <a:cs typeface="Times New Roman"/>
              </a:rPr>
              <a:t>от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50">
                <a:latin typeface="Times New Roman"/>
                <a:cs typeface="Times New Roman"/>
              </a:rPr>
              <a:t>№</a:t>
            </a:r>
            <a:endParaRPr sz="1300">
              <a:latin typeface="Times New Roman"/>
              <a:cs typeface="Times New Roman"/>
            </a:endParaRPr>
          </a:p>
          <a:p>
            <a:pPr algn="ctr" marL="155575" marR="153670">
              <a:lnSpc>
                <a:spcPts val="1510"/>
              </a:lnSpc>
              <a:spcBef>
                <a:spcPts val="1385"/>
              </a:spcBef>
            </a:pPr>
            <a:r>
              <a:rPr dirty="0" sz="1300" b="1">
                <a:latin typeface="Times New Roman"/>
                <a:cs typeface="Times New Roman"/>
              </a:rPr>
              <a:t>Вопросы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для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проверки</a:t>
            </a:r>
            <a:r>
              <a:rPr dirty="0" sz="1300" spc="37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соответствия</a:t>
            </a:r>
            <a:r>
              <a:rPr dirty="0" sz="1300" spc="3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эксплуатационной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технической </a:t>
            </a:r>
            <a:r>
              <a:rPr dirty="0" sz="1300" b="1">
                <a:latin typeface="Times New Roman"/>
                <a:cs typeface="Times New Roman"/>
              </a:rPr>
              <a:t>готовности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минимальным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требованиям,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предъявляемым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к </a:t>
            </a:r>
            <a:r>
              <a:rPr dirty="0" sz="1300" b="1">
                <a:latin typeface="Times New Roman"/>
                <a:cs typeface="Times New Roman"/>
              </a:rPr>
              <a:t>радиооператорам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6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службы</a:t>
            </a:r>
            <a:endParaRPr sz="1300">
              <a:latin typeface="Times New Roman"/>
              <a:cs typeface="Times New Roman"/>
            </a:endParaRPr>
          </a:p>
          <a:p>
            <a:pPr marL="611505" indent="-169545">
              <a:lnSpc>
                <a:spcPct val="100000"/>
              </a:lnSpc>
              <a:spcBef>
                <a:spcPts val="1405"/>
              </a:spcBef>
              <a:buAutoNum type="arabicPeriod"/>
              <a:tabLst>
                <a:tab pos="611505" algn="l"/>
              </a:tabLst>
            </a:pPr>
            <a:r>
              <a:rPr dirty="0" sz="1300">
                <a:latin typeface="Times New Roman"/>
                <a:cs typeface="Times New Roman"/>
              </a:rPr>
              <a:t>Содержание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вопросов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ограничивается</a:t>
            </a:r>
            <a:r>
              <a:rPr dirty="0" sz="1300" spc="3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следующими</a:t>
            </a:r>
            <a:r>
              <a:rPr dirty="0" sz="1300" spc="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темами:</a:t>
            </a:r>
            <a:endParaRPr sz="1300">
              <a:latin typeface="Times New Roman"/>
              <a:cs typeface="Times New Roman"/>
            </a:endParaRPr>
          </a:p>
          <a:p>
            <a:pPr lvl="1" marL="12700" marR="6985" indent="755015">
              <a:lnSpc>
                <a:spcPts val="1540"/>
              </a:lnSpc>
              <a:spcBef>
                <a:spcPts val="90"/>
              </a:spcBef>
              <a:buFont typeface="Symbol"/>
              <a:buChar char=""/>
              <a:tabLst>
                <a:tab pos="767715" algn="l"/>
              </a:tabLst>
            </a:pPr>
            <a:r>
              <a:rPr dirty="0" sz="1300">
                <a:latin typeface="Times New Roman"/>
                <a:cs typeface="Times New Roman"/>
              </a:rPr>
              <a:t>международные</a:t>
            </a:r>
            <a:r>
              <a:rPr dirty="0" sz="1300" spc="4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правила,</a:t>
            </a:r>
            <a:r>
              <a:rPr dirty="0" sz="1300" spc="9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нормы</a:t>
            </a:r>
            <a:r>
              <a:rPr dirty="0" sz="1300" spc="9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8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терминология,</a:t>
            </a:r>
            <a:r>
              <a:rPr dirty="0" sz="1300" spc="9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относящиеся</a:t>
            </a:r>
            <a:r>
              <a:rPr dirty="0" sz="1300" spc="475">
                <a:latin typeface="Times New Roman"/>
                <a:cs typeface="Times New Roman"/>
              </a:rPr>
              <a:t> </a:t>
            </a:r>
            <a:r>
              <a:rPr dirty="0" sz="1300" spc="-50">
                <a:latin typeface="Times New Roman"/>
                <a:cs typeface="Times New Roman"/>
              </a:rPr>
              <a:t>к </a:t>
            </a:r>
            <a:r>
              <a:rPr dirty="0" sz="1300">
                <a:latin typeface="Times New Roman"/>
                <a:cs typeface="Times New Roman"/>
              </a:rPr>
              <a:t>любительской</a:t>
            </a:r>
            <a:r>
              <a:rPr dirty="0" sz="1300" spc="6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службе;</a:t>
            </a:r>
            <a:endParaRPr sz="1300">
              <a:latin typeface="Times New Roman"/>
              <a:cs typeface="Times New Roman"/>
            </a:endParaRPr>
          </a:p>
          <a:p>
            <a:pPr lvl="1" marL="12700" marR="8255" indent="755015">
              <a:lnSpc>
                <a:spcPts val="1510"/>
              </a:lnSpc>
              <a:spcBef>
                <a:spcPts val="90"/>
              </a:spcBef>
              <a:buFont typeface="Symbol"/>
              <a:buChar char=""/>
              <a:tabLst>
                <a:tab pos="767715" algn="l"/>
                <a:tab pos="3389629" algn="l"/>
              </a:tabLst>
            </a:pPr>
            <a:r>
              <a:rPr dirty="0" sz="1300">
                <a:latin typeface="Times New Roman"/>
                <a:cs typeface="Times New Roman"/>
              </a:rPr>
              <a:t>нормативные</a:t>
            </a:r>
            <a:r>
              <a:rPr dirty="0" sz="1300" spc="4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правовые</a:t>
            </a:r>
            <a:r>
              <a:rPr dirty="0" sz="1300" spc="4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акты</a:t>
            </a:r>
            <a:r>
              <a:rPr dirty="0" sz="1300" spc="47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Российской</a:t>
            </a:r>
            <a:r>
              <a:rPr dirty="0" sz="1300" spc="49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Федерации,</a:t>
            </a:r>
            <a:r>
              <a:rPr dirty="0" sz="1300" spc="484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касающиеся </a:t>
            </a:r>
            <a:r>
              <a:rPr dirty="0" sz="1300">
                <a:latin typeface="Times New Roman"/>
                <a:cs typeface="Times New Roman"/>
              </a:rPr>
              <a:t>использования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радиочастотного</a:t>
            </a:r>
            <a:r>
              <a:rPr dirty="0" sz="1300" spc="6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спектра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Times New Roman"/>
                <a:cs typeface="Times New Roman"/>
              </a:rPr>
              <a:t>РЭС</a:t>
            </a:r>
            <a:r>
              <a:rPr dirty="0" sz="1300">
                <a:latin typeface="Times New Roman"/>
                <a:cs typeface="Times New Roman"/>
              </a:rPr>
              <a:t>	любительской</a:t>
            </a:r>
            <a:r>
              <a:rPr dirty="0" sz="1300" spc="-10">
                <a:latin typeface="Times New Roman"/>
                <a:cs typeface="Times New Roman"/>
              </a:rPr>
              <a:t> службы;</a:t>
            </a:r>
            <a:endParaRPr sz="1300">
              <a:latin typeface="Times New Roman"/>
              <a:cs typeface="Times New Roman"/>
            </a:endParaRPr>
          </a:p>
          <a:p>
            <a:pPr lvl="1" marL="12700" marR="5080" indent="755015">
              <a:lnSpc>
                <a:spcPts val="1510"/>
              </a:lnSpc>
              <a:spcBef>
                <a:spcPts val="100"/>
              </a:spcBef>
              <a:buFont typeface="Symbol"/>
              <a:buChar char=""/>
              <a:tabLst>
                <a:tab pos="767715" algn="l"/>
              </a:tabLst>
            </a:pPr>
            <a:r>
              <a:rPr dirty="0" sz="1300">
                <a:latin typeface="Times New Roman"/>
                <a:cs typeface="Times New Roman"/>
              </a:rPr>
              <a:t>правила</a:t>
            </a:r>
            <a:r>
              <a:rPr dirty="0" sz="1300" spc="5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6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процедуры</a:t>
            </a:r>
            <a:r>
              <a:rPr dirty="0" sz="1300" spc="5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установления</a:t>
            </a:r>
            <a:r>
              <a:rPr dirty="0" sz="1300" spc="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радиосвязи,</a:t>
            </a:r>
            <a:r>
              <a:rPr dirty="0" sz="1300" spc="7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ведения</a:t>
            </a:r>
            <a:r>
              <a:rPr dirty="0" sz="1300" spc="6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6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окончания радиообмена;</a:t>
            </a:r>
            <a:endParaRPr sz="1300">
              <a:latin typeface="Times New Roman"/>
              <a:cs typeface="Times New Roman"/>
            </a:endParaRPr>
          </a:p>
          <a:p>
            <a:pPr lvl="1" marL="12700" marR="5080" indent="709295">
              <a:lnSpc>
                <a:spcPts val="1540"/>
              </a:lnSpc>
              <a:spcBef>
                <a:spcPts val="50"/>
              </a:spcBef>
              <a:buFont typeface="Symbol"/>
              <a:buChar char=""/>
              <a:tabLst>
                <a:tab pos="721995" algn="l"/>
              </a:tabLst>
            </a:pPr>
            <a:r>
              <a:rPr dirty="0" sz="1300">
                <a:latin typeface="Times New Roman"/>
                <a:cs typeface="Times New Roman"/>
              </a:rPr>
              <a:t>виды</a:t>
            </a:r>
            <a:r>
              <a:rPr dirty="0" sz="1300" spc="3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радиосвязи</a:t>
            </a:r>
            <a:r>
              <a:rPr dirty="0" sz="1300" spc="37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(телефония,</a:t>
            </a:r>
            <a:r>
              <a:rPr dirty="0" sz="1300" spc="409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телеграфия,</a:t>
            </a:r>
            <a:r>
              <a:rPr dirty="0" sz="1300" spc="3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цифровые</a:t>
            </a:r>
            <a:r>
              <a:rPr dirty="0" sz="1300" spc="37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виды</a:t>
            </a:r>
            <a:r>
              <a:rPr dirty="0" sz="1300" spc="3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связи</a:t>
            </a:r>
            <a:r>
              <a:rPr dirty="0" sz="1300" spc="405">
                <a:latin typeface="Times New Roman"/>
                <a:cs typeface="Times New Roman"/>
              </a:rPr>
              <a:t> </a:t>
            </a:r>
            <a:r>
              <a:rPr dirty="0" sz="1300" spc="-50">
                <a:latin typeface="Times New Roman"/>
                <a:cs typeface="Times New Roman"/>
              </a:rPr>
              <a:t>и </a:t>
            </a:r>
            <a:r>
              <a:rPr dirty="0" sz="1300">
                <a:latin typeface="Times New Roman"/>
                <a:cs typeface="Times New Roman"/>
              </a:rPr>
              <a:t>передача</a:t>
            </a:r>
            <a:r>
              <a:rPr dirty="0" sz="1300" spc="6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изображений);</a:t>
            </a:r>
            <a:endParaRPr sz="1300">
              <a:latin typeface="Times New Roman"/>
              <a:cs typeface="Times New Roman"/>
            </a:endParaRPr>
          </a:p>
          <a:p>
            <a:pPr lvl="1" marL="12700" marR="5080" indent="755015">
              <a:lnSpc>
                <a:spcPts val="1510"/>
              </a:lnSpc>
              <a:spcBef>
                <a:spcPts val="90"/>
              </a:spcBef>
              <a:buFont typeface="Symbol"/>
              <a:buChar char=""/>
              <a:tabLst>
                <a:tab pos="767715" algn="l"/>
                <a:tab pos="1466215" algn="l"/>
                <a:tab pos="2590800" algn="l"/>
                <a:tab pos="3804285" algn="l"/>
                <a:tab pos="4858385" algn="l"/>
                <a:tab pos="5678805" algn="l"/>
              </a:tabLst>
            </a:pPr>
            <a:r>
              <a:rPr dirty="0" sz="1300" spc="-10">
                <a:latin typeface="Times New Roman"/>
                <a:cs typeface="Times New Roman"/>
              </a:rPr>
              <a:t>теория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радиосистем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(передатчики,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приемники,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антенны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50">
                <a:latin typeface="Times New Roman"/>
                <a:cs typeface="Times New Roman"/>
              </a:rPr>
              <a:t>и </a:t>
            </a:r>
            <a:r>
              <a:rPr dirty="0" sz="1300">
                <a:latin typeface="Times New Roman"/>
                <a:cs typeface="Times New Roman"/>
              </a:rPr>
              <a:t>распространение</a:t>
            </a:r>
            <a:r>
              <a:rPr dirty="0" sz="1300" spc="4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радиоволн);</a:t>
            </a:r>
            <a:endParaRPr sz="1300">
              <a:latin typeface="Times New Roman"/>
              <a:cs typeface="Times New Roman"/>
            </a:endParaRPr>
          </a:p>
          <a:p>
            <a:pPr lvl="1" marL="12700" marR="6350" indent="709295">
              <a:lnSpc>
                <a:spcPts val="1510"/>
              </a:lnSpc>
              <a:spcBef>
                <a:spcPts val="100"/>
              </a:spcBef>
              <a:buFont typeface="Symbol"/>
              <a:buChar char=""/>
              <a:tabLst>
                <a:tab pos="721995" algn="l"/>
                <a:tab pos="3157855" algn="l"/>
              </a:tabLst>
            </a:pPr>
            <a:r>
              <a:rPr dirty="0" sz="1300">
                <a:latin typeface="Times New Roman"/>
                <a:cs typeface="Times New Roman"/>
              </a:rPr>
              <a:t>параметры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135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характеристики</a:t>
            </a:r>
            <a:r>
              <a:rPr dirty="0" sz="1300">
                <a:latin typeface="Times New Roman"/>
                <a:cs typeface="Times New Roman"/>
              </a:rPr>
              <a:t>	радиосистем,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единицы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измерений, </a:t>
            </a:r>
            <a:r>
              <a:rPr dirty="0" sz="1300">
                <a:latin typeface="Times New Roman"/>
                <a:cs typeface="Times New Roman"/>
              </a:rPr>
              <a:t>приборы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для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проведения</a:t>
            </a:r>
            <a:r>
              <a:rPr dirty="0" sz="1300" spc="3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измерений;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883155" y="4422140"/>
            <a:ext cx="276542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25880" algn="l"/>
                <a:tab pos="1779905" algn="l"/>
              </a:tabLst>
            </a:pPr>
            <a:r>
              <a:rPr dirty="0" sz="1300">
                <a:latin typeface="Symbol"/>
                <a:cs typeface="Symbol"/>
              </a:rPr>
              <a:t></a:t>
            </a:r>
            <a:r>
              <a:rPr dirty="0" sz="1300" spc="29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безопасность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при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эксплуатации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772659" y="4422140"/>
            <a:ext cx="2357120" cy="4184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 indent="48260">
              <a:lnSpc>
                <a:spcPts val="1540"/>
              </a:lnSpc>
              <a:spcBef>
                <a:spcPts val="160"/>
              </a:spcBef>
              <a:tabLst>
                <a:tab pos="567055" algn="l"/>
                <a:tab pos="1783080" algn="l"/>
              </a:tabLst>
            </a:pPr>
            <a:r>
              <a:rPr dirty="0" sz="1300" spc="-25">
                <a:latin typeface="Times New Roman"/>
                <a:cs typeface="Times New Roman"/>
              </a:rPr>
              <a:t>РЭС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любительской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службы </a:t>
            </a:r>
            <a:r>
              <a:rPr dirty="0" sz="1300">
                <a:latin typeface="Times New Roman"/>
                <a:cs typeface="Times New Roman"/>
              </a:rPr>
              <a:t>безопасность,</a:t>
            </a:r>
            <a:r>
              <a:rPr dirty="0" sz="1300" spc="9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оказание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первой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43660" y="4617211"/>
            <a:ext cx="3350260" cy="81153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185"/>
              </a:spcBef>
            </a:pPr>
            <a:r>
              <a:rPr dirty="0" sz="1300">
                <a:latin typeface="Times New Roman"/>
                <a:cs typeface="Times New Roman"/>
              </a:rPr>
              <a:t>(излучение</a:t>
            </a:r>
            <a:r>
              <a:rPr dirty="0" sz="1300" spc="9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радиоволн,</a:t>
            </a:r>
            <a:r>
              <a:rPr dirty="0" sz="1300" spc="8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электро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49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пожарная </a:t>
            </a:r>
            <a:r>
              <a:rPr dirty="0" sz="1300">
                <a:latin typeface="Times New Roman"/>
                <a:cs typeface="Times New Roman"/>
              </a:rPr>
              <a:t>медицинской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помощи);</a:t>
            </a:r>
            <a:endParaRPr sz="1300">
              <a:latin typeface="Times New Roman"/>
              <a:cs typeface="Times New Roman"/>
            </a:endParaRPr>
          </a:p>
          <a:p>
            <a:pPr marL="12700" marR="41910" indent="539115">
              <a:lnSpc>
                <a:spcPts val="1510"/>
              </a:lnSpc>
              <a:spcBef>
                <a:spcPts val="100"/>
              </a:spcBef>
              <a:tabLst>
                <a:tab pos="2194560" algn="l"/>
              </a:tabLst>
            </a:pPr>
            <a:r>
              <a:rPr dirty="0" sz="1300">
                <a:latin typeface="Symbol"/>
                <a:cs typeface="Symbol"/>
              </a:rPr>
              <a:t></a:t>
            </a:r>
            <a:r>
              <a:rPr dirty="0" sz="1300" spc="165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электромагнитная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совместимость, радиопомех.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66564" y="5013452"/>
            <a:ext cx="236093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22705" algn="l"/>
                <a:tab pos="1545590" algn="l"/>
              </a:tabLst>
            </a:pPr>
            <a:r>
              <a:rPr dirty="0" sz="1300" spc="-10">
                <a:latin typeface="Times New Roman"/>
                <a:cs typeface="Times New Roman"/>
              </a:rPr>
              <a:t>предотвращение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50">
                <a:latin typeface="Times New Roman"/>
                <a:cs typeface="Times New Roman"/>
              </a:rPr>
              <a:t>и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устранение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43660" y="5397500"/>
            <a:ext cx="5786120" cy="79946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080" indent="429259">
              <a:lnSpc>
                <a:spcPts val="1510"/>
              </a:lnSpc>
              <a:spcBef>
                <a:spcPts val="185"/>
              </a:spcBef>
            </a:pPr>
            <a:r>
              <a:rPr dirty="0" sz="1300">
                <a:latin typeface="Times New Roman"/>
                <a:cs typeface="Times New Roman"/>
              </a:rPr>
              <a:t>2.</a:t>
            </a:r>
            <a:r>
              <a:rPr dirty="0" sz="1300" spc="10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Каждый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вопрос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имеет</a:t>
            </a:r>
            <a:r>
              <a:rPr dirty="0" sz="1300" spc="10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четыре</a:t>
            </a:r>
            <a:r>
              <a:rPr dirty="0" sz="1300" spc="11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варианта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ответа,</a:t>
            </a:r>
            <a:r>
              <a:rPr dirty="0" sz="1300" spc="11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один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из</a:t>
            </a:r>
            <a:r>
              <a:rPr dirty="0" sz="1300" spc="95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которых </a:t>
            </a:r>
            <a:r>
              <a:rPr dirty="0" sz="1300">
                <a:latin typeface="Times New Roman"/>
                <a:cs typeface="Times New Roman"/>
              </a:rPr>
              <a:t>правильный.</a:t>
            </a:r>
            <a:r>
              <a:rPr dirty="0" sz="1300" spc="1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Нумерация</a:t>
            </a:r>
            <a:r>
              <a:rPr dirty="0" sz="1300" spc="12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вопросов</a:t>
            </a:r>
            <a:r>
              <a:rPr dirty="0" sz="1300" spc="1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расположение</a:t>
            </a:r>
            <a:r>
              <a:rPr dirty="0" sz="1300" spc="10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ответов</a:t>
            </a:r>
            <a:r>
              <a:rPr dirty="0" sz="1300" spc="13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на</a:t>
            </a:r>
            <a:r>
              <a:rPr dirty="0" sz="1300" spc="12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условное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должны</a:t>
            </a:r>
            <a:r>
              <a:rPr dirty="0" sz="1300" spc="14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меняться.</a:t>
            </a:r>
            <a:r>
              <a:rPr dirty="0" sz="1300" spc="14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номера</a:t>
            </a:r>
            <a:r>
              <a:rPr dirty="0" sz="1300" spc="13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вопроса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13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правильного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ответа </a:t>
            </a:r>
            <a:r>
              <a:rPr dirty="0" sz="1300">
                <a:latin typeface="Times New Roman"/>
                <a:cs typeface="Times New Roman"/>
              </a:rPr>
              <a:t>приведены</a:t>
            </a:r>
            <a:r>
              <a:rPr dirty="0" sz="1300" spc="39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с</a:t>
            </a:r>
            <a:r>
              <a:rPr dirty="0" sz="1300" spc="41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учетом</a:t>
            </a:r>
            <a:r>
              <a:rPr dirty="0" sz="1300" spc="4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нумерации</a:t>
            </a:r>
            <a:r>
              <a:rPr dirty="0" sz="1300" spc="38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вопросов</a:t>
            </a:r>
            <a:r>
              <a:rPr dirty="0" sz="1300" spc="409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39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расположения</a:t>
            </a:r>
            <a:r>
              <a:rPr dirty="0" sz="1300" spc="405">
                <a:latin typeface="Times New Roman"/>
                <a:cs typeface="Times New Roman"/>
              </a:rPr>
              <a:t>  </a:t>
            </a:r>
            <a:r>
              <a:rPr dirty="0" sz="1300" spc="-10">
                <a:latin typeface="Times New Roman"/>
                <a:cs typeface="Times New Roman"/>
              </a:rPr>
              <a:t>ответов,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043676" y="6165596"/>
            <a:ext cx="108267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latin typeface="Times New Roman"/>
                <a:cs typeface="Times New Roman"/>
              </a:rPr>
              <a:t>рекомендуется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43660" y="6165596"/>
            <a:ext cx="4593590" cy="61023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ts val="1540"/>
              </a:lnSpc>
              <a:spcBef>
                <a:spcPts val="160"/>
              </a:spcBef>
              <a:tabLst>
                <a:tab pos="1313815" algn="l"/>
                <a:tab pos="1527175" algn="l"/>
                <a:tab pos="2438400" algn="l"/>
                <a:tab pos="3499485" algn="l"/>
                <a:tab pos="3928745" algn="l"/>
              </a:tabLst>
            </a:pPr>
            <a:r>
              <a:rPr dirty="0" sz="1300" spc="-10">
                <a:latin typeface="Times New Roman"/>
                <a:cs typeface="Times New Roman"/>
              </a:rPr>
              <a:t>представленных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50">
                <a:latin typeface="Times New Roman"/>
                <a:cs typeface="Times New Roman"/>
              </a:rPr>
              <a:t>в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настоящем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приложении.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При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проверке </a:t>
            </a:r>
            <a:r>
              <a:rPr dirty="0" sz="1300">
                <a:latin typeface="Times New Roman"/>
                <a:cs typeface="Times New Roman"/>
              </a:rPr>
              <a:t>использовать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программное</a:t>
            </a:r>
            <a:r>
              <a:rPr dirty="0" sz="1300" spc="3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обеспечение.</a:t>
            </a:r>
            <a:endParaRPr sz="1300">
              <a:latin typeface="Times New Roman"/>
              <a:cs typeface="Times New Roman"/>
            </a:endParaRPr>
          </a:p>
          <a:p>
            <a:pPr marL="441959">
              <a:lnSpc>
                <a:spcPts val="1460"/>
              </a:lnSpc>
            </a:pPr>
            <a:r>
              <a:rPr dirty="0" sz="1300">
                <a:latin typeface="Times New Roman"/>
                <a:cs typeface="Times New Roman"/>
              </a:rPr>
              <a:t>3.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Вопросы</a:t>
            </a:r>
            <a:r>
              <a:rPr dirty="0" sz="1300" spc="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по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категориям: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43660" y="6936740"/>
            <a:ext cx="461581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03630" algn="l"/>
                <a:tab pos="1645920" algn="l"/>
                <a:tab pos="2036445" algn="l"/>
                <a:tab pos="2865120" algn="l"/>
                <a:tab pos="3669665" algn="l"/>
              </a:tabLst>
            </a:pPr>
            <a:r>
              <a:rPr dirty="0" sz="1300" spc="-10">
                <a:latin typeface="Times New Roman"/>
                <a:cs typeface="Times New Roman"/>
              </a:rPr>
              <a:t>Сообщению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ECC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89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(ENTRY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LEVEL)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Европейской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773427" y="6744716"/>
            <a:ext cx="5356225" cy="4152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6985">
              <a:lnSpc>
                <a:spcPts val="1535"/>
              </a:lnSpc>
              <a:spcBef>
                <a:spcPts val="95"/>
              </a:spcBef>
              <a:tabLst>
                <a:tab pos="435609" algn="l"/>
                <a:tab pos="865505" algn="l"/>
                <a:tab pos="1764664" algn="l"/>
                <a:tab pos="3321685" algn="l"/>
                <a:tab pos="4224020" algn="l"/>
              </a:tabLst>
            </a:pPr>
            <a:r>
              <a:rPr dirty="0" sz="1300" spc="-20">
                <a:latin typeface="Times New Roman"/>
                <a:cs typeface="Times New Roman"/>
              </a:rPr>
              <a:t>3.1.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для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четвертой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квалификационной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категории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(соответствуют</a:t>
            </a:r>
            <a:endParaRPr sz="1300">
              <a:latin typeface="Times New Roman"/>
              <a:cs typeface="Times New Roman"/>
            </a:endParaRPr>
          </a:p>
          <a:p>
            <a:pPr algn="r" marR="5080">
              <a:lnSpc>
                <a:spcPts val="1535"/>
              </a:lnSpc>
            </a:pPr>
            <a:r>
              <a:rPr dirty="0" sz="1300" spc="-10">
                <a:latin typeface="Times New Roman"/>
                <a:cs typeface="Times New Roman"/>
              </a:rPr>
              <a:t>конференции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77696" y="8479535"/>
            <a:ext cx="5462270" cy="201295"/>
          </a:xfrm>
          <a:custGeom>
            <a:avLst/>
            <a:gdLst/>
            <a:ahLst/>
            <a:cxnLst/>
            <a:rect l="l" t="t" r="r" b="b"/>
            <a:pathLst>
              <a:path w="5462270" h="201295">
                <a:moveTo>
                  <a:pt x="5462016" y="0"/>
                </a:moveTo>
                <a:lnTo>
                  <a:pt x="5455920" y="0"/>
                </a:lnTo>
                <a:lnTo>
                  <a:pt x="5455920" y="9144"/>
                </a:lnTo>
                <a:lnTo>
                  <a:pt x="5455920" y="18288"/>
                </a:lnTo>
                <a:lnTo>
                  <a:pt x="5455920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455920" y="9144"/>
                </a:lnTo>
                <a:lnTo>
                  <a:pt x="5455920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44" y="201168"/>
                </a:lnTo>
                <a:lnTo>
                  <a:pt x="5455920" y="201168"/>
                </a:lnTo>
                <a:lnTo>
                  <a:pt x="5462016" y="201168"/>
                </a:lnTo>
                <a:lnTo>
                  <a:pt x="5462016" y="192024"/>
                </a:lnTo>
                <a:lnTo>
                  <a:pt x="5462016" y="18288"/>
                </a:lnTo>
                <a:lnTo>
                  <a:pt x="5462016" y="9144"/>
                </a:lnTo>
                <a:lnTo>
                  <a:pt x="5462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343660" y="7128764"/>
            <a:ext cx="5784215" cy="22459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080">
              <a:lnSpc>
                <a:spcPts val="1510"/>
              </a:lnSpc>
              <a:spcBef>
                <a:spcPts val="185"/>
              </a:spcBef>
            </a:pPr>
            <a:r>
              <a:rPr dirty="0" sz="1300">
                <a:latin typeface="Times New Roman"/>
                <a:cs typeface="Times New Roman"/>
              </a:rPr>
              <a:t>администраций</a:t>
            </a:r>
            <a:r>
              <a:rPr dirty="0" sz="1300" spc="8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почт</a:t>
            </a:r>
            <a:r>
              <a:rPr dirty="0" sz="1300" spc="8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6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электросвязи).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8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минимальным</a:t>
            </a:r>
            <a:r>
              <a:rPr dirty="0" sz="1300" spc="10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требованиям </a:t>
            </a:r>
            <a:r>
              <a:rPr dirty="0" sz="1300">
                <a:latin typeface="Times New Roman"/>
                <a:cs typeface="Times New Roman"/>
              </a:rPr>
              <a:t>подтверждается</a:t>
            </a:r>
            <a:r>
              <a:rPr dirty="0" sz="1300" spc="9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при</a:t>
            </a:r>
            <a:r>
              <a:rPr dirty="0" sz="1300" spc="10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правильном</a:t>
            </a:r>
            <a:r>
              <a:rPr dirty="0" sz="1300" spc="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ответе</a:t>
            </a:r>
            <a:r>
              <a:rPr dirty="0" sz="1300" spc="7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</a:t>
            </a:r>
            <a:r>
              <a:rPr dirty="0" sz="1300" spc="10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течение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не</a:t>
            </a:r>
            <a:r>
              <a:rPr dirty="0" sz="1300" spc="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одного</a:t>
            </a:r>
            <a:r>
              <a:rPr dirty="0" sz="1300" spc="9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часа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на</a:t>
            </a:r>
            <a:r>
              <a:rPr dirty="0" sz="1300" spc="7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15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 spc="-50">
                <a:latin typeface="Times New Roman"/>
                <a:cs typeface="Times New Roman"/>
              </a:rPr>
              <a:t>и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из 20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вопросов: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300">
              <a:latin typeface="Times New Roman"/>
              <a:cs typeface="Times New Roman"/>
            </a:endParaRPr>
          </a:p>
          <a:p>
            <a:pPr marL="1975485" marR="465455" indent="-1673860">
              <a:lnSpc>
                <a:spcPts val="1490"/>
              </a:lnSpc>
            </a:pPr>
            <a:r>
              <a:rPr dirty="0" sz="1300" b="1">
                <a:latin typeface="Times New Roman"/>
                <a:cs typeface="Times New Roman"/>
              </a:rPr>
              <a:t>Международные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правила,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нормы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терминология,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относящиеся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к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7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службе</a:t>
            </a:r>
            <a:endParaRPr sz="1300">
              <a:latin typeface="Times New Roman"/>
              <a:cs typeface="Times New Roman"/>
            </a:endParaRPr>
          </a:p>
          <a:p>
            <a:pPr marL="45720">
              <a:lnSpc>
                <a:spcPct val="100000"/>
              </a:lnSpc>
              <a:spcBef>
                <a:spcPts val="141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</a:t>
            </a:r>
            <a:endParaRPr sz="1100">
              <a:latin typeface="Times New Roman"/>
              <a:cs typeface="Times New Roman"/>
            </a:endParaRPr>
          </a:p>
          <a:p>
            <a:pPr marL="21590" marR="30543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она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работ?</a:t>
            </a:r>
            <a:endParaRPr sz="1100">
              <a:latin typeface="Times New Roman"/>
              <a:cs typeface="Times New Roman"/>
            </a:endParaRPr>
          </a:p>
          <a:p>
            <a:pPr marL="13081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308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радиостанциями</a:t>
            </a:r>
            <a:endParaRPr sz="1100">
              <a:latin typeface="Times New Roman"/>
              <a:cs typeface="Times New Roman"/>
            </a:endParaRPr>
          </a:p>
          <a:p>
            <a:pPr marL="13652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652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«СиБи»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3678554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личным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45846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3209543"/>
            <a:ext cx="5562600" cy="198755"/>
          </a:xfrm>
          <a:custGeom>
            <a:avLst/>
            <a:gdLst/>
            <a:ahLst/>
            <a:cxnLst/>
            <a:rect l="l" t="t" r="r" b="b"/>
            <a:pathLst>
              <a:path w="5562600" h="198754">
                <a:moveTo>
                  <a:pt x="5562600" y="15252"/>
                </a:moveTo>
                <a:lnTo>
                  <a:pt x="5553456" y="15252"/>
                </a:lnTo>
                <a:lnTo>
                  <a:pt x="5553456" y="192036"/>
                </a:lnTo>
                <a:lnTo>
                  <a:pt x="9144" y="192036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36"/>
                </a:lnTo>
                <a:lnTo>
                  <a:pt x="0" y="198132"/>
                </a:lnTo>
                <a:lnTo>
                  <a:pt x="9144" y="198132"/>
                </a:lnTo>
                <a:lnTo>
                  <a:pt x="5553456" y="198132"/>
                </a:lnTo>
                <a:lnTo>
                  <a:pt x="5562600" y="198132"/>
                </a:lnTo>
                <a:lnTo>
                  <a:pt x="5562600" y="192036"/>
                </a:lnTo>
                <a:lnTo>
                  <a:pt x="5562600" y="15252"/>
                </a:lnTo>
                <a:close/>
              </a:path>
              <a:path w="5562600" h="198754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630172"/>
            <a:ext cx="5578475" cy="28371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0604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Эксплуатация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(лицензии),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если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(обязательна)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влечет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административное </a:t>
            </a:r>
            <a:r>
              <a:rPr dirty="0" sz="1100">
                <a:latin typeface="Times New Roman"/>
                <a:cs typeface="Times New Roman"/>
              </a:rPr>
              <a:t>наказание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виде: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Административный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арест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пятнадцати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суток.</a:t>
            </a:r>
            <a:endParaRPr sz="1100">
              <a:latin typeface="Times New Roman"/>
              <a:cs typeface="Times New Roman"/>
            </a:endParaRPr>
          </a:p>
          <a:p>
            <a:pPr marL="127000" marR="53657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Наложение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штрафа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конфискацией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таковой.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Лишение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предоставленного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года.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Предупреждение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письменной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форме.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№50</a:t>
            </a:r>
            <a:endParaRPr sz="1100">
              <a:latin typeface="Times New Roman"/>
              <a:cs typeface="Times New Roman"/>
            </a:endParaRPr>
          </a:p>
          <a:p>
            <a:pPr marL="12700" marR="26289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выделяются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радиосвязей?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Госинспекции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(ГИЭ)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Министерства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(МВД)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Постановлением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(ППРФ)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64057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77696" y="6556247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88976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52803" y="4812284"/>
            <a:ext cx="5578475" cy="316611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just" marL="12700" marR="76136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(категории),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зарегистрированной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доверенности?</a:t>
            </a:r>
            <a:endParaRPr sz="1100">
              <a:latin typeface="Times New Roman"/>
              <a:cs typeface="Times New Roman"/>
            </a:endParaRPr>
          </a:p>
          <a:p>
            <a:pPr algn="just"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algn="just"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доверенность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заверена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нотариально</a:t>
            </a:r>
            <a:endParaRPr sz="1100">
              <a:latin typeface="Times New Roman"/>
              <a:cs typeface="Times New Roman"/>
            </a:endParaRPr>
          </a:p>
          <a:p>
            <a:pPr marL="121285" marR="544830" indent="-90805">
              <a:lnSpc>
                <a:spcPct val="98200"/>
              </a:lnSpc>
              <a:spcBef>
                <a:spcPts val="16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указанного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Свидетельстве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 разрешения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опознавания?</a:t>
            </a:r>
            <a:endParaRPr sz="1100">
              <a:latin typeface="Times New Roman"/>
              <a:cs typeface="Times New Roman"/>
            </a:endParaRPr>
          </a:p>
          <a:p>
            <a:pPr marL="121285" marR="48514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30175" marR="24511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является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разрешением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81488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8320531"/>
            <a:ext cx="544830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524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аппаратный журнал?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 радиосвязей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цифровыми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местными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корреспондентами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стационарной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2299" y="350520"/>
            <a:ext cx="2561812" cy="260604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2943860"/>
            <a:ext cx="975360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8572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4028947"/>
            <a:ext cx="5323840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полосой?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2299" y="4383023"/>
            <a:ext cx="2561812" cy="2602992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1304544" y="7885188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92011"/>
                </a:lnTo>
                <a:lnTo>
                  <a:pt x="9144" y="192011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92011"/>
                </a:lnTo>
                <a:lnTo>
                  <a:pt x="0" y="198107"/>
                </a:lnTo>
                <a:lnTo>
                  <a:pt x="9144" y="198107"/>
                </a:lnTo>
                <a:lnTo>
                  <a:pt x="5818632" y="198107"/>
                </a:lnTo>
                <a:lnTo>
                  <a:pt x="5827776" y="198107"/>
                </a:lnTo>
                <a:lnTo>
                  <a:pt x="5827776" y="192011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6962343"/>
            <a:ext cx="5825490" cy="14579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№131</a:t>
            </a:r>
            <a:endParaRPr sz="1100">
              <a:latin typeface="Times New Roman"/>
              <a:cs typeface="Times New Roman"/>
            </a:endParaRPr>
          </a:p>
          <a:p>
            <a:pPr marL="12700" marR="53086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нижней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полосой?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2299" y="350520"/>
            <a:ext cx="2561812" cy="260604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2943860"/>
            <a:ext cx="975360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8572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4028947"/>
            <a:ext cx="514286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(фазовой)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7027" y="4215384"/>
            <a:ext cx="2596332" cy="2715768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04036" y="6904431"/>
            <a:ext cx="97536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78318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8003540"/>
            <a:ext cx="560324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многопозиционной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7027" y="350520"/>
            <a:ext cx="2596332" cy="2715768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3039566"/>
            <a:ext cx="975360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963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304544" y="587959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297939" y="4135628"/>
            <a:ext cx="5825490" cy="3992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  <a:p>
            <a:pPr marL="108585" marR="39497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низкочастотные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 marL="114300" marR="30480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глубину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</a:t>
            </a:r>
            <a:endParaRPr sz="1100">
              <a:latin typeface="Times New Roman"/>
              <a:cs typeface="Times New Roman"/>
            </a:endParaRPr>
          </a:p>
          <a:p>
            <a:pPr marL="108585" marR="19558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ширину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спектра</a:t>
            </a:r>
            <a:endParaRPr sz="1100">
              <a:latin typeface="Times New Roman"/>
              <a:cs typeface="Times New Roman"/>
            </a:endParaRPr>
          </a:p>
          <a:p>
            <a:pPr marL="117475" marR="394970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высокочастотные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marL="108585" marR="238125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отношение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 	модуляции</a:t>
            </a:r>
            <a:endParaRPr sz="1100">
              <a:latin typeface="Times New Roman"/>
              <a:cs typeface="Times New Roman"/>
            </a:endParaRPr>
          </a:p>
          <a:p>
            <a:pPr marL="114300" marR="85090" indent="-96520">
              <a:lnSpc>
                <a:spcPts val="1300"/>
              </a:lnSpc>
              <a:spcBef>
                <a:spcPts val="13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между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 	модуляции</a:t>
            </a:r>
            <a:endParaRPr sz="1100">
              <a:latin typeface="Times New Roman"/>
              <a:cs typeface="Times New Roman"/>
            </a:endParaRPr>
          </a:p>
          <a:p>
            <a:pPr marL="108585" marR="29845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сигнала)</a:t>
            </a:r>
            <a:endParaRPr sz="1100">
              <a:latin typeface="Times New Roman"/>
              <a:cs typeface="Times New Roman"/>
            </a:endParaRPr>
          </a:p>
          <a:p>
            <a:pPr marL="117475" marR="156845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произведение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	модуляции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829818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8469883"/>
            <a:ext cx="577088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ведётся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символов,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уже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символов,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символов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491480" cy="124904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>
              <a:lnSpc>
                <a:spcPct val="991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нижней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звукового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7059,7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7060,3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7060,3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7063,0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7057,0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7063,0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7057,0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7059,7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194614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117851"/>
            <a:ext cx="5564505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14350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звукового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14347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14353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14347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14349,7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14350,3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14353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14650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-</a:t>
            </a:r>
            <a:r>
              <a:rPr dirty="0" sz="1100">
                <a:latin typeface="Times New Roman"/>
                <a:cs typeface="Times New Roman"/>
              </a:rPr>
              <a:t>17350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53720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04544" y="51236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04544" y="712622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3708908"/>
            <a:ext cx="5825490" cy="46748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61023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 частот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индексом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звукового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29499,7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29500,3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29497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29503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29494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29506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29488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№140</a:t>
            </a:r>
            <a:endParaRPr sz="1100">
              <a:latin typeface="Times New Roman"/>
              <a:cs typeface="Times New Roman"/>
            </a:endParaRPr>
          </a:p>
          <a:p>
            <a:pPr marL="12700" marR="6286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 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144500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  <a:tab pos="350520" algn="l"/>
              </a:tabLst>
            </a:pPr>
            <a:r>
              <a:rPr dirty="0" sz="1100" spc="160">
                <a:latin typeface="Times New Roman"/>
                <a:cs typeface="Times New Roman"/>
              </a:rPr>
              <a:t>□</a:t>
            </a:r>
            <a:r>
              <a:rPr dirty="0" sz="1100">
                <a:latin typeface="Times New Roman"/>
                <a:cs typeface="Times New Roman"/>
              </a:rPr>
              <a:t>	144497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144503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144500,3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144503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  <a:tab pos="350520" algn="l"/>
              </a:tabLst>
            </a:pPr>
            <a:r>
              <a:rPr dirty="0" sz="1100" spc="160">
                <a:latin typeface="Times New Roman"/>
                <a:cs typeface="Times New Roman"/>
              </a:rPr>
              <a:t>□</a:t>
            </a:r>
            <a:r>
              <a:rPr dirty="0" sz="1100">
                <a:latin typeface="Times New Roman"/>
                <a:cs typeface="Times New Roman"/>
              </a:rPr>
              <a:t>	144800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147500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144497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144499,7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sz="1100">
              <a:latin typeface="Times New Roman"/>
              <a:cs typeface="Times New Roman"/>
            </a:endParaRPr>
          </a:p>
          <a:p>
            <a:pPr marL="2484120" marR="13335" indent="-245999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Теория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(передатчики,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приемники,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антенны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распространение радиоволн)</a:t>
            </a:r>
            <a:endParaRPr sz="13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138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(PREAMP),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головных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телефонах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855421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8725916"/>
            <a:ext cx="399478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аттенюатор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(АТТ)?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694436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(PROC,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COMP)?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попадает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постороннего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динамическим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всегда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голос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№144</a:t>
            </a:r>
            <a:endParaRPr sz="1100">
              <a:latin typeface="Times New Roman"/>
              <a:cs typeface="Times New Roman"/>
            </a:endParaRPr>
          </a:p>
          <a:p>
            <a:pPr marL="12700" marR="132080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строя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выходного каскада?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отключенном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микрофоне</a:t>
            </a:r>
            <a:endParaRPr sz="1100">
              <a:latin typeface="Times New Roman"/>
              <a:cs typeface="Times New Roman"/>
            </a:endParaRPr>
          </a:p>
          <a:p>
            <a:pPr marL="114935" marR="514350" indent="-96520">
              <a:lnSpc>
                <a:spcPts val="1300"/>
              </a:lnSpc>
              <a:spcBef>
                <a:spcPts val="16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нелицензионной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системой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Windows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высокоомных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телефонов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низкоомных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37261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544315"/>
            <a:ext cx="547052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Двухчастотный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Низкочастотный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передающийся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речью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63448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806188"/>
            <a:ext cx="533844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8902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7315200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6065011"/>
            <a:ext cx="5825490" cy="25082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99109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РТТ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(TRANSMIT, SEND)?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общепринятая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цветовая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маркировка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проводов,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(трансивера)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7431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914892"/>
            <a:ext cx="4258945" cy="7372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(RIT)?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Расстраивает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241236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Регулирует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526161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управление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(VOX)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Включится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шумоподавитель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12902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300732"/>
            <a:ext cx="54717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градуированном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«S»?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баллах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3909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562603"/>
            <a:ext cx="564832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«PWR»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(«POWER»,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«Po»)?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8143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4986020"/>
            <a:ext cx="539305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отображаются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«145.475.00».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14547500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Мегагерц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475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килогерц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Мегагерц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2407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6412484"/>
            <a:ext cx="552577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регулировки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(AGC)?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рычаг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телеграфного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манипулятора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плавность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вращения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громкости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766419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7835900"/>
            <a:ext cx="580834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90906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97939" y="9265411"/>
            <a:ext cx="5808345" cy="3594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SSB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18059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№157</a:t>
            </a:r>
            <a:endParaRPr sz="1100">
              <a:latin typeface="Times New Roman"/>
              <a:cs typeface="Times New Roman"/>
            </a:endParaRPr>
          </a:p>
          <a:p>
            <a:pPr marL="12700" marR="25971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микрофонного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искажениями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Ничего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будет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Упадёт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677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849372"/>
            <a:ext cx="404431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интерфейс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«САТ»?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9364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108196"/>
            <a:ext cx="553339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шумоподавитель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(SQUELCH,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SQL)?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1983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04544" y="645566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97939" y="5370067"/>
            <a:ext cx="5825490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переключает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«USB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LSB»?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Повышенный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полудуплекс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(QSK)?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возможен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ключа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Работа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разнесённых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частотах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7190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890764"/>
            <a:ext cx="535114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громкого,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неразборчивого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Неправильно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выбрана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Включена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(RIT)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(PREAMP)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91424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314180"/>
            <a:ext cx="5479415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подходит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14579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№164</a:t>
            </a:r>
            <a:endParaRPr sz="1100">
              <a:latin typeface="Times New Roman"/>
              <a:cs typeface="Times New Roman"/>
            </a:endParaRPr>
          </a:p>
          <a:p>
            <a:pPr marL="12700" marR="28003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4?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5907" y="1780032"/>
            <a:ext cx="2660332" cy="1807463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304036" y="3560774"/>
            <a:ext cx="2018664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44851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656835"/>
            <a:ext cx="5550535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5907" y="5010911"/>
            <a:ext cx="2660332" cy="1807464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04036" y="6805676"/>
            <a:ext cx="2018664" cy="746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7190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890764"/>
            <a:ext cx="5550535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5907" y="350520"/>
            <a:ext cx="2660332" cy="1810512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2134311"/>
            <a:ext cx="2018664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0617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3233420"/>
            <a:ext cx="5550535" cy="3594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5907" y="3587496"/>
            <a:ext cx="2660332" cy="1807464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04036" y="5368239"/>
            <a:ext cx="2018664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62956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6467347"/>
            <a:ext cx="547179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42310" y="6821423"/>
            <a:ext cx="2863929" cy="1807464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304036" y="8602167"/>
            <a:ext cx="218059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10">
                <a:latin typeface="Times New Roman"/>
                <a:cs typeface="Times New Roman"/>
              </a:rPr>
              <a:t> частоты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95265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47179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3110" y="679704"/>
            <a:ext cx="2936281" cy="185623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304036" y="2539694"/>
            <a:ext cx="2180590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10">
                <a:latin typeface="Times New Roman"/>
                <a:cs typeface="Times New Roman"/>
              </a:rPr>
              <a:t> частоты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4671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638803"/>
            <a:ext cx="547179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3110" y="3989832"/>
            <a:ext cx="2936281" cy="1856232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1304544" y="674522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108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108"/>
                </a:lnTo>
                <a:lnTo>
                  <a:pt x="5818632" y="6108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108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108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5816294"/>
            <a:ext cx="5825490" cy="14643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10">
                <a:latin typeface="Times New Roman"/>
                <a:cs typeface="Times New Roman"/>
              </a:rPr>
              <a:t> частоты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№171</a:t>
            </a:r>
            <a:endParaRPr sz="1100">
              <a:latin typeface="Times New Roman"/>
              <a:cs typeface="Times New Roman"/>
            </a:endParaRPr>
          </a:p>
          <a:p>
            <a:pPr marL="12700" marR="35877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3110" y="7269480"/>
            <a:ext cx="2936281" cy="1856232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304036" y="9132519"/>
            <a:ext cx="2180590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10">
                <a:latin typeface="Times New Roman"/>
                <a:cs typeface="Times New Roman"/>
              </a:rPr>
              <a:t> частоты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81988" y="542036"/>
            <a:ext cx="31496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5500370" cy="141097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76581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журнале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270"/>
              </a:lnSpc>
              <a:spcBef>
                <a:spcPts val="1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местонахождение,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краткая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условий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рапорта</a:t>
            </a:r>
            <a:endParaRPr sz="1100">
              <a:latin typeface="Times New Roman"/>
              <a:cs typeface="Times New Roman"/>
            </a:endParaRPr>
          </a:p>
          <a:p>
            <a:pPr marL="130175" marR="74676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 	корреспондента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6654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837179"/>
            <a:ext cx="5313045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7848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журнале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радиомаяка?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потребляемый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выключения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Список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допущенных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  <a:p>
            <a:pPr marL="130175" marR="5080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радиомаяков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ведётся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25653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428235"/>
            <a:ext cx="534733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шести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месяцев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начат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Вечно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5153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77696" y="6937247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352803" y="5687059"/>
            <a:ext cx="5585460" cy="284035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3970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отдельного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проведённых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бумажном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носителе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компьютера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№58</a:t>
            </a:r>
            <a:endParaRPr sz="1100">
              <a:latin typeface="Times New Roman"/>
              <a:cs typeface="Times New Roman"/>
            </a:endParaRPr>
          </a:p>
          <a:p>
            <a:pPr marL="12700" marR="50038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какую-</a:t>
            </a:r>
            <a:r>
              <a:rPr dirty="0" sz="1100" spc="-20">
                <a:latin typeface="Times New Roman"/>
                <a:cs typeface="Times New Roman"/>
              </a:rPr>
              <a:t>либо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помимо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обязательной</a:t>
            </a:r>
            <a:endParaRPr sz="1100">
              <a:latin typeface="Times New Roman"/>
              <a:cs typeface="Times New Roman"/>
            </a:endParaRPr>
          </a:p>
          <a:p>
            <a:pPr marL="121285" marR="110363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переданную 	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Нельзя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информацию</a:t>
            </a:r>
            <a:endParaRPr sz="1100">
              <a:latin typeface="Times New Roman"/>
              <a:cs typeface="Times New Roman"/>
            </a:endParaRPr>
          </a:p>
          <a:p>
            <a:pPr marL="130175" marR="5080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6974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869171"/>
            <a:ext cx="5274945" cy="52705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частотной </a:t>
            </a:r>
            <a:r>
              <a:rPr dirty="0" sz="1100">
                <a:latin typeface="Times New Roman"/>
                <a:cs typeface="Times New Roman"/>
              </a:rPr>
              <a:t>модуляцией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(FM)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радиолюбительских спутников?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108712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499935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пригодно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трос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19644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136139"/>
            <a:ext cx="567880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землёй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стене дома?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Однопроводную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Двухпроводную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Четырёхпроводную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3909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562603"/>
            <a:ext cx="3475354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Однопроводная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Четырёхпроводная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6497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4824476"/>
            <a:ext cx="5334635" cy="9137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работу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рассогласованной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антенной?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59115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04544" y="7168908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92024"/>
                </a:moveTo>
                <a:lnTo>
                  <a:pt x="5818632" y="192024"/>
                </a:lnTo>
                <a:lnTo>
                  <a:pt x="9144" y="192024"/>
                </a:lnTo>
                <a:lnTo>
                  <a:pt x="0" y="192024"/>
                </a:lnTo>
                <a:lnTo>
                  <a:pt x="0" y="198107"/>
                </a:lnTo>
                <a:lnTo>
                  <a:pt x="9144" y="198107"/>
                </a:lnTo>
                <a:lnTo>
                  <a:pt x="5818632" y="198107"/>
                </a:lnTo>
                <a:lnTo>
                  <a:pt x="5827776" y="198107"/>
                </a:lnTo>
                <a:lnTo>
                  <a:pt x="5827776" y="192024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92011"/>
                </a:lnTo>
                <a:lnTo>
                  <a:pt x="9144" y="192011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92011"/>
                </a:lnTo>
                <a:lnTo>
                  <a:pt x="5827776" y="192011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97939" y="6083300"/>
            <a:ext cx="5825490" cy="2343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понизить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Укоротить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Удлинить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№177</a:t>
            </a:r>
            <a:endParaRPr sz="1100">
              <a:latin typeface="Times New Roman"/>
              <a:cs typeface="Times New Roman"/>
            </a:endParaRPr>
          </a:p>
          <a:p>
            <a:pPr marL="12700" marR="8445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резонансной частоте?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859688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8768588"/>
            <a:ext cx="5782310" cy="9017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(«граунд-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плейн»)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30-36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234569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499872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диполя?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Полуволновый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12902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300732"/>
            <a:ext cx="567880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четвертьволновой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(«граунд-</a:t>
            </a:r>
            <a:r>
              <a:rPr dirty="0" sz="1100" spc="-10">
                <a:latin typeface="Times New Roman"/>
                <a:cs typeface="Times New Roman"/>
              </a:rPr>
              <a:t>плейн»)?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552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497738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3727196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широкополосности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0,7</a:t>
            </a:r>
            <a:endParaRPr sz="1100">
              <a:latin typeface="Times New Roman"/>
              <a:cs typeface="Times New Roman"/>
            </a:endParaRPr>
          </a:p>
          <a:p>
            <a:pPr marL="114300" marR="22987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перестаёт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принимать 	радиосигналы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сохраняет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работоспособность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расходуется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потери?</a:t>
            </a:r>
            <a:endParaRPr sz="1100">
              <a:latin typeface="Times New Roman"/>
              <a:cs typeface="Times New Roman"/>
            </a:endParaRPr>
          </a:p>
          <a:p>
            <a:pPr marL="108585" marR="32575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разъёмов,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передатчику,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Возвращается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назад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40537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577076"/>
            <a:ext cx="521779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короткое </a:t>
            </a:r>
            <a:r>
              <a:rPr dirty="0" sz="1100">
                <a:latin typeface="Times New Roman"/>
                <a:cs typeface="Times New Roman"/>
              </a:rPr>
              <a:t>замыкание,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(единица)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78318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003540"/>
            <a:ext cx="557466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оторвётся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каким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92552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9426956"/>
            <a:ext cx="545909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Справедливо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утверждение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396557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дальность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возрастает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поднята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высоту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десяти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однополосная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415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587500"/>
            <a:ext cx="571055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механизмы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присущи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радиоволнам?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Ультракороткие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распространяется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видимости</a:t>
            </a:r>
            <a:endParaRPr sz="1100">
              <a:latin typeface="Times New Roman"/>
              <a:cs typeface="Times New Roman"/>
            </a:endParaRPr>
          </a:p>
          <a:p>
            <a:pPr marL="114300" marR="5080" indent="-96520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Рефракция,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инверсия,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радиоаврора,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Es,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Луны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Z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84226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013963"/>
            <a:ext cx="5807075" cy="1245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Фаренгейта</a:t>
            </a:r>
            <a:endParaRPr sz="1100">
              <a:latin typeface="Times New Roman"/>
              <a:cs typeface="Times New Roman"/>
            </a:endParaRPr>
          </a:p>
          <a:p>
            <a:pPr marL="114300" marR="43180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оказывается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Цельсия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4333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605020"/>
            <a:ext cx="5807075" cy="1245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радиоаврора?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Выпадение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ледяных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игл</a:t>
            </a:r>
            <a:endParaRPr sz="1100">
              <a:latin typeface="Times New Roman"/>
              <a:cs typeface="Times New Roman"/>
            </a:endParaRPr>
          </a:p>
          <a:p>
            <a:pPr marL="114300" marR="431800" indent="-96520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4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оказывается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приполярных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бурь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0213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193028"/>
            <a:ext cx="273177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солнечный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цикл?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года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11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17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2801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04544" y="8705088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88988"/>
                </a:moveTo>
                <a:lnTo>
                  <a:pt x="5818632" y="188988"/>
                </a:lnTo>
                <a:lnTo>
                  <a:pt x="9144" y="188988"/>
                </a:lnTo>
                <a:lnTo>
                  <a:pt x="0" y="188988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88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97939" y="7451852"/>
            <a:ext cx="5825490" cy="2163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дальности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4300" marR="470534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вместо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ветре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Ночью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утром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суточном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84645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36556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19644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136139"/>
            <a:ext cx="314007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 или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22326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394963"/>
            <a:ext cx="46462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4851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57424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4656835"/>
            <a:ext cx="5825490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описывает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Сопротивление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Напряжение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700582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7177531"/>
            <a:ext cx="55733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действует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препятствует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движению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электронов,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тепло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вследствие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химической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реакции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82677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8439404"/>
            <a:ext cx="565150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526796"/>
            <a:ext cx="5825490" cy="2346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63944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 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меняющий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своё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устоявшейся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величины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04342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215132"/>
            <a:ext cx="46031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текущий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Стабильный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3053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477003"/>
            <a:ext cx="257048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5610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5732779"/>
            <a:ext cx="257048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8229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04544" y="808024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97939" y="6994652"/>
            <a:ext cx="5825490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934364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9515347"/>
            <a:ext cx="396938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18059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уменьшается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увеличивается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изменяется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(SSB)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диапазонах?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Нижней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Подавленной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Верхней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Центральной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677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304544" y="42641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297939" y="2849372"/>
            <a:ext cx="5825490" cy="284035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7937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практически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Узкополосная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(NFM)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№209</a:t>
            </a:r>
            <a:endParaRPr sz="1100">
              <a:latin typeface="Times New Roman"/>
              <a:cs typeface="Times New Roman"/>
            </a:endParaRPr>
          </a:p>
          <a:p>
            <a:pPr marL="12700" marR="1714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производится передача?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295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USB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58567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6028435"/>
            <a:ext cx="547243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услышит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 </a:t>
            </a:r>
            <a:r>
              <a:rPr dirty="0" sz="1100">
                <a:latin typeface="Times New Roman"/>
                <a:cs typeface="Times New Roman"/>
              </a:rPr>
              <a:t>одновременно,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значительно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мощными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Ничего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72801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7451852"/>
            <a:ext cx="579564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неполном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микрофонному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большая,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согласовании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меньшая,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согласовании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854201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8713723"/>
            <a:ext cx="5552440" cy="88646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соединитель, </a:t>
            </a:r>
            <a:r>
              <a:rPr dirty="0" sz="1100">
                <a:latin typeface="Times New Roman"/>
                <a:cs typeface="Times New Roman"/>
              </a:rPr>
              <a:t>предназначенный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соединяющего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80200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057148"/>
            <a:ext cx="5523865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Какое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толстым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Любое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Определить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476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373379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2648203"/>
            <a:ext cx="5825490" cy="2343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применительно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коаксиальному </a:t>
            </a:r>
            <a:r>
              <a:rPr dirty="0" sz="1100" spc="-10">
                <a:latin typeface="Times New Roman"/>
                <a:cs typeface="Times New Roman"/>
              </a:rPr>
              <a:t>соединителю?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стыковке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корпусом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№215</a:t>
            </a:r>
            <a:endParaRPr sz="1100">
              <a:latin typeface="Times New Roman"/>
              <a:cs typeface="Times New Roman"/>
            </a:endParaRPr>
          </a:p>
          <a:p>
            <a:pPr marL="12700" marR="59563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наименее надёжным?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Скрутка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Сварка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Обжим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Пайка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1617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333491"/>
            <a:ext cx="5684520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изотропно-излучаемая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(EIRP)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100 </a:t>
            </a:r>
            <a:r>
              <a:rPr dirty="0" sz="1100">
                <a:latin typeface="Times New Roman"/>
                <a:cs typeface="Times New Roman"/>
              </a:rPr>
              <a:t>Ватт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 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10">
                <a:latin typeface="Times New Roman"/>
                <a:cs typeface="Times New Roman"/>
              </a:rPr>
              <a:t>мощности)?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71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74979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924547"/>
            <a:ext cx="535305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себя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«эквивалент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8585" marR="212725" indent="-90805">
              <a:lnSpc>
                <a:spcPts val="127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рассеивающий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включаемый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динамика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безындукционный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Кронштейн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автомобиле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3408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512555"/>
            <a:ext cx="452882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Перечислите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F, </a:t>
            </a:r>
            <a:r>
              <a:rPr dirty="0" sz="1100" spc="-5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C,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D, </a:t>
            </a:r>
            <a:r>
              <a:rPr dirty="0" sz="1100" spc="-5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E,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A,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526796"/>
            <a:ext cx="5825490" cy="25107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6286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энергетические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затухание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минимальны?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3,5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1,8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№220</a:t>
            </a:r>
            <a:endParaRPr sz="1100">
              <a:latin typeface="Times New Roman"/>
              <a:cs typeface="Times New Roman"/>
            </a:endParaRPr>
          </a:p>
          <a:p>
            <a:pPr marL="12700" marR="33972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низкочастотного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участка </a:t>
            </a:r>
            <a:r>
              <a:rPr dirty="0" sz="1100">
                <a:latin typeface="Times New Roman"/>
                <a:cs typeface="Times New Roman"/>
              </a:rPr>
              <a:t>коротковолнового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дневное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время?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C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F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2080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379724"/>
            <a:ext cx="5786120" cy="1410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многоскачковом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волн?</a:t>
            </a:r>
            <a:endParaRPr sz="1100">
              <a:latin typeface="Times New Roman"/>
              <a:cs typeface="Times New Roman"/>
            </a:endParaRPr>
          </a:p>
          <a:p>
            <a:pPr marL="108585" marR="584835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водной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поверхности,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снова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14300" marR="123825" indent="-96520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Луны,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снова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так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скачком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меняется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 отражается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Солнца,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снова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так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9606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621791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5132323"/>
            <a:ext cx="5825490" cy="25107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радиоавроры?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метеоров,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влетающих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атмосферу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 </a:t>
            </a:r>
            <a:r>
              <a:rPr dirty="0" sz="1100" spc="-10">
                <a:latin typeface="Times New Roman"/>
                <a:cs typeface="Times New Roman"/>
              </a:rPr>
              <a:t>радиоавроры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авроральных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находящихся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вблизи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полюсов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Земли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авроральных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находящихся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экваторе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авроральных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тропосферы,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находящихся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экваторе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Вольфа?</a:t>
            </a:r>
            <a:endParaRPr sz="1100">
              <a:latin typeface="Times New Roman"/>
              <a:cs typeface="Times New Roman"/>
            </a:endParaRPr>
          </a:p>
          <a:p>
            <a:pPr marL="108585" marR="626110" indent="-90805">
              <a:lnSpc>
                <a:spcPts val="1300"/>
              </a:lnSpc>
              <a:spcBef>
                <a:spcPts val="10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скачков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многоскачковом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распространении 	радиоволны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Степень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Луны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Степень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Солнца</a:t>
            </a:r>
            <a:endParaRPr sz="1100">
              <a:latin typeface="Times New Roman"/>
              <a:cs typeface="Times New Roman"/>
            </a:endParaRPr>
          </a:p>
          <a:p>
            <a:pPr marL="117475" marR="66865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Минимально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скачков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многоскачковом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распространении 	радиоволны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810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982204"/>
            <a:ext cx="532955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явлений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зависят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Солнца?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Тропосферное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прохождение,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рефракция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Луны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Радиооаврора,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буря,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МПЧ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92369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9408668"/>
            <a:ext cx="552386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факторы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влияют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«мёртвой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зоны»?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31840" cy="23450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Грозовая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активность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солнечная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№226</a:t>
            </a:r>
            <a:endParaRPr sz="1100">
              <a:latin typeface="Times New Roman"/>
              <a:cs typeface="Times New Roman"/>
            </a:endParaRPr>
          </a:p>
          <a:p>
            <a:pPr marL="12700" marR="18351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(МПЧ)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дальних трассах?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МПЧ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4935" marR="5080" indent="-96520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трассах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МПЧ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применяемой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минимальное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затухание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совпадающих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МПЧ,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МПЧ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трассах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84226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3013963"/>
            <a:ext cx="5828030" cy="1743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2352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проведении </a:t>
            </a:r>
            <a:r>
              <a:rPr dirty="0" sz="1100">
                <a:latin typeface="Times New Roman"/>
                <a:cs typeface="Times New Roman"/>
              </a:rPr>
              <a:t>дальних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радиосвязей?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обнаруживается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“эхо”,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замирания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задержки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4935" marR="82169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 startAt="2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 радиоволн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возникают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 	телевидению</a:t>
            </a:r>
            <a:endParaRPr sz="1100">
              <a:latin typeface="Times New Roman"/>
              <a:cs typeface="Times New Roman"/>
            </a:endParaRPr>
          </a:p>
          <a:p>
            <a:pPr marL="109220" marR="405765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 startAt="2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сдвиг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 	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 startAt="2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4927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5098796"/>
            <a:ext cx="489839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механизм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метеорных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радиосвязях?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ионизированных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сгорающих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преломляются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нагретом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раскаленным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металлических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метеоритов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столкновения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61859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6357620"/>
            <a:ext cx="458533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диэлектрики?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кремний,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селен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ртуть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текстолит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4477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8705088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88988"/>
                </a:moveTo>
                <a:lnTo>
                  <a:pt x="5818632" y="188988"/>
                </a:lnTo>
                <a:lnTo>
                  <a:pt x="9144" y="188988"/>
                </a:lnTo>
                <a:lnTo>
                  <a:pt x="0" y="188988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88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7619492"/>
            <a:ext cx="5825490" cy="19958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ртуть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текстолит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кремний,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селен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полупроводники?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кремний,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селен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текстолит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ртуть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175704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536384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диэлектрика?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допустимый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протекании через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пробоя,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переменном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12902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300732"/>
            <a:ext cx="552386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(Ватт)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3909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530656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3562603"/>
            <a:ext cx="5825490" cy="36601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формулируется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Ома?</a:t>
            </a:r>
            <a:endParaRPr sz="1100">
              <a:latin typeface="Times New Roman"/>
              <a:cs typeface="Times New Roman"/>
            </a:endParaRPr>
          </a:p>
          <a:p>
            <a:pPr marL="108585" marR="78867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суммарной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проводимости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электродвижущую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источника</a:t>
            </a:r>
            <a:endParaRPr sz="1100">
              <a:latin typeface="Times New Roman"/>
              <a:cs typeface="Times New Roman"/>
            </a:endParaRPr>
          </a:p>
          <a:p>
            <a:pPr marL="114300" marR="54165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суммарному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электродвижущую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источника</a:t>
            </a:r>
            <a:endParaRPr sz="1100">
              <a:latin typeface="Times New Roman"/>
              <a:cs typeface="Times New Roman"/>
            </a:endParaRPr>
          </a:p>
          <a:p>
            <a:pPr marL="108585" marR="617855" indent="-9080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электродвижущей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суммарную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проводимость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17475" marR="617855" indent="-99695">
              <a:lnSpc>
                <a:spcPts val="1270"/>
              </a:lnSpc>
              <a:spcBef>
                <a:spcPts val="1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электродвижущей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суммарное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№235</a:t>
            </a: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емкости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батареи?</a:t>
            </a:r>
            <a:endParaRPr sz="1100">
              <a:latin typeface="Times New Roman"/>
              <a:cs typeface="Times New Roman"/>
            </a:endParaRPr>
          </a:p>
          <a:p>
            <a:pPr algn="just" marL="108585" marR="24701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ЭДС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</a:t>
            </a:r>
            <a:endParaRPr sz="1100">
              <a:latin typeface="Times New Roman"/>
              <a:cs typeface="Times New Roman"/>
            </a:endParaRPr>
          </a:p>
          <a:p>
            <a:pPr algn="just" marL="114300" marR="192405" indent="-96520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геометрический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</a:t>
            </a:r>
            <a:endParaRPr sz="1100">
              <a:latin typeface="Times New Roman"/>
              <a:cs typeface="Times New Roman"/>
            </a:endParaRPr>
          </a:p>
          <a:p>
            <a:pPr algn="just" marL="108585" marR="26670" indent="-90805">
              <a:lnSpc>
                <a:spcPct val="98200"/>
              </a:lnSpc>
              <a:spcBef>
                <a:spcPts val="1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которое </a:t>
            </a:r>
            <a:r>
              <a:rPr dirty="0" sz="1100" spc="-10">
                <a:latin typeface="Times New Roman"/>
                <a:cs typeface="Times New Roman"/>
              </a:rPr>
              <a:t>будет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отдано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 	разряда</a:t>
            </a:r>
            <a:endParaRPr sz="1100">
              <a:latin typeface="Times New Roman"/>
              <a:cs typeface="Times New Roman"/>
            </a:endParaRPr>
          </a:p>
          <a:p>
            <a:pPr algn="just" marL="117475" marR="33528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разрядный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392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865022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7564628"/>
            <a:ext cx="5825490" cy="198056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большое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Численно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напряжению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Любое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№237</a:t>
            </a:r>
            <a:endParaRPr sz="1100">
              <a:latin typeface="Times New Roman"/>
              <a:cs typeface="Times New Roman"/>
            </a:endParaRPr>
          </a:p>
          <a:p>
            <a:pPr marL="12700" marR="71628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 трансивера?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1644014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145,206-145,594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144.0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144.5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45846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630172"/>
            <a:ext cx="534289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70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8818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3056636"/>
            <a:ext cx="546608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1437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315459"/>
            <a:ext cx="534289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57022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5741923"/>
            <a:ext cx="516953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регулярно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азбукой Морзе?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Телеметрию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Новости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699363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77696" y="8418576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88976"/>
                </a:lnTo>
                <a:lnTo>
                  <a:pt x="9144" y="188976"/>
                </a:lnTo>
                <a:lnTo>
                  <a:pt x="9144" y="15252"/>
                </a:lnTo>
                <a:lnTo>
                  <a:pt x="0" y="15252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88976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12"/>
                </a:lnTo>
                <a:lnTo>
                  <a:pt x="0" y="0"/>
                </a:lnTo>
                <a:lnTo>
                  <a:pt x="0" y="6108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108"/>
                </a:lnTo>
                <a:lnTo>
                  <a:pt x="5553456" y="6108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108"/>
                </a:lnTo>
                <a:lnTo>
                  <a:pt x="5562600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352803" y="7165340"/>
            <a:ext cx="5578475" cy="23279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72771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пользуются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преимуществом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через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Носимые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возимые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Иностранные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Стационарные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Местные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№65</a:t>
            </a:r>
            <a:endParaRPr sz="1100">
              <a:latin typeface="Times New Roman"/>
              <a:cs typeface="Times New Roman"/>
            </a:endParaRPr>
          </a:p>
          <a:p>
            <a:pPr marL="12700" marR="40576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потребоваться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одновременно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речевым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612130" cy="55308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высокое</a:t>
            </a:r>
            <a:endParaRPr sz="1100">
              <a:latin typeface="Times New Roman"/>
              <a:cs typeface="Times New Roman"/>
            </a:endParaRPr>
          </a:p>
          <a:p>
            <a:pPr marL="111760" marR="5080" indent="-99695">
              <a:lnSpc>
                <a:spcPts val="1270"/>
              </a:lnSpc>
              <a:spcBef>
                <a:spcPts val="200"/>
              </a:spcBef>
              <a:buSzPct val="72727"/>
              <a:buAutoNum type="alphaLcParenR" startAt="3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5308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224787"/>
            <a:ext cx="5200650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Чему равен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замыкания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 </a:t>
            </a:r>
            <a:r>
              <a:rPr dirty="0" sz="1100">
                <a:latin typeface="Times New Roman"/>
                <a:cs typeface="Times New Roman"/>
              </a:rPr>
              <a:t>холостого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13,5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27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6,75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476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648203"/>
            <a:ext cx="5752465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холостого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13,8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0,1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зажимах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>
                <a:latin typeface="Times New Roman"/>
                <a:cs typeface="Times New Roman"/>
              </a:rPr>
              <a:t>нему трансивера,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13,8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6,3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10,8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13,5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06755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239259"/>
            <a:ext cx="5646420" cy="5270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трансивера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номинальным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13,8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применить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включённые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6,3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7,3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соответственно?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1293" y="4754879"/>
            <a:ext cx="2464426" cy="1127760"/>
          </a:xfrm>
          <a:prstGeom prst="rect">
            <a:avLst/>
          </a:prstGeom>
        </p:spPr>
      </p:pic>
      <p:sp>
        <p:nvSpPr>
          <p:cNvPr id="10" name="object 10" descr=""/>
          <p:cNvSpPr/>
          <p:nvPr/>
        </p:nvSpPr>
        <p:spPr>
          <a:xfrm>
            <a:off x="1304544" y="7796796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92024"/>
                </a:moveTo>
                <a:lnTo>
                  <a:pt x="5818632" y="192024"/>
                </a:lnTo>
                <a:lnTo>
                  <a:pt x="9144" y="192024"/>
                </a:lnTo>
                <a:lnTo>
                  <a:pt x="0" y="192024"/>
                </a:lnTo>
                <a:lnTo>
                  <a:pt x="0" y="198107"/>
                </a:lnTo>
                <a:lnTo>
                  <a:pt x="9144" y="198107"/>
                </a:lnTo>
                <a:lnTo>
                  <a:pt x="5818632" y="198107"/>
                </a:lnTo>
                <a:lnTo>
                  <a:pt x="5827776" y="198107"/>
                </a:lnTo>
                <a:lnTo>
                  <a:pt x="5827776" y="192024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92011"/>
                </a:lnTo>
                <a:lnTo>
                  <a:pt x="9144" y="192011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92011"/>
                </a:lnTo>
                <a:lnTo>
                  <a:pt x="5827776" y="192011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304544" y="922324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92036"/>
                </a:moveTo>
                <a:lnTo>
                  <a:pt x="5818632" y="192036"/>
                </a:lnTo>
                <a:lnTo>
                  <a:pt x="9144" y="192036"/>
                </a:lnTo>
                <a:lnTo>
                  <a:pt x="0" y="19203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36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5869940"/>
            <a:ext cx="5835650" cy="37274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09220" marR="25400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7,3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заряжать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6,3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</a:t>
            </a:r>
            <a:r>
              <a:rPr dirty="0" sz="1100" spc="500">
                <a:latin typeface="Times New Roman"/>
                <a:cs typeface="Times New Roman"/>
              </a:rPr>
              <a:t> 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строя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14935" marR="126364" indent="-96520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составит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09220" marR="126364" indent="-90805">
              <a:lnSpc>
                <a:spcPct val="96300"/>
              </a:lnSpc>
              <a:spcBef>
                <a:spcPts val="16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составит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13,6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достаточной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отдаваемого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аккумуляторами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трансивер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нормально</a:t>
            </a:r>
            <a:r>
              <a:rPr dirty="0" sz="1300" spc="-1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  <a:p>
            <a:pPr marL="118110" marR="126364" indent="-99695">
              <a:lnSpc>
                <a:spcPts val="1300"/>
              </a:lnSpc>
              <a:spcBef>
                <a:spcPts val="21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составит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трансивер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будет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№241</a:t>
            </a: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какому виду энергии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запасенная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электрическом поле?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Потенциальная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Кинетическая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радиоэлементе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01612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накопленная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(Ватт)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Дж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(Джоуль)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5130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684779"/>
            <a:ext cx="451167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экранирования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медь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Стеклотекстолит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Слюда,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фторопласт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749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3946652"/>
            <a:ext cx="42983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напряжённость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удельного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0307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205476"/>
            <a:ext cx="571119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обстоятельствах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поле?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27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клеммами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заряженного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аккумулятора</a:t>
            </a:r>
            <a:endParaRPr sz="1100">
              <a:latin typeface="Times New Roman"/>
              <a:cs typeface="Times New Roman"/>
            </a:endParaRPr>
          </a:p>
          <a:p>
            <a:pPr marL="108585" marR="73025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обкладками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заряженного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	конденсатора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62178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793483"/>
            <a:ext cx="427101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экранирования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Стеклотекстолит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Слюда,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фторопласт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Алюминий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Магнитомягкая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сталь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78836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055355"/>
            <a:ext cx="5828030" cy="15786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6891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проявляется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(скин-эффект)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проводнику </a:t>
            </a:r>
            <a:r>
              <a:rPr dirty="0" sz="1100" spc="-20">
                <a:latin typeface="Times New Roman"/>
                <a:cs typeface="Times New Roman"/>
              </a:rPr>
              <a:t>тока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проводника.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тоньше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ток.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ts val="1310"/>
              </a:lnSpc>
              <a:spcBef>
                <a:spcPts val="120"/>
              </a:spcBef>
              <a:buSzPct val="72727"/>
              <a:buAutoNum type="alphaLcParenR" startAt="2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проводника.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толще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ток.</a:t>
            </a:r>
            <a:endParaRPr sz="1100">
              <a:latin typeface="Times New Roman"/>
              <a:cs typeface="Times New Roman"/>
            </a:endParaRPr>
          </a:p>
          <a:p>
            <a:pPr marL="109220" marR="21399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 startAt="3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приводит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разогреву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повышению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 startAt="3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694436"/>
            <a:ext cx="5825490" cy="26727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металлической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сечению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равномерно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поверхность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трубы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№250</a:t>
            </a:r>
            <a:endParaRPr sz="1100">
              <a:latin typeface="Times New Roman"/>
              <a:cs typeface="Times New Roman"/>
            </a:endParaRPr>
          </a:p>
          <a:p>
            <a:pPr marL="12700" marR="6032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практически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тонком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поверхности?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 нагрева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самоиндукции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09220" marR="76962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чем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низкочастотного</a:t>
            </a:r>
            <a:endParaRPr sz="1100">
              <a:latin typeface="Times New Roman"/>
              <a:cs typeface="Times New Roman"/>
            </a:endParaRPr>
          </a:p>
          <a:p>
            <a:pPr marL="118110" marR="783590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их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проникновения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вглубь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проводящей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среды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53720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708908"/>
            <a:ext cx="532257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радиоэлементе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радиоэлемента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79602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967732"/>
            <a:ext cx="5833110" cy="1743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77787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она </a:t>
            </a:r>
            <a:r>
              <a:rPr dirty="0" sz="1100" spc="-10">
                <a:latin typeface="Times New Roman"/>
                <a:cs typeface="Times New Roman"/>
              </a:rPr>
              <a:t>распространяется?</a:t>
            </a:r>
            <a:endParaRPr sz="1100">
              <a:latin typeface="Times New Roman"/>
              <a:cs typeface="Times New Roman"/>
            </a:endParaRPr>
          </a:p>
          <a:p>
            <a:pPr marL="109220" marR="8509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 распространения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пропорциональна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распространяется</a:t>
            </a:r>
            <a:endParaRPr sz="1100">
              <a:latin typeface="Times New Roman"/>
              <a:cs typeface="Times New Roman"/>
            </a:endParaRPr>
          </a:p>
          <a:p>
            <a:pPr marL="114935" marR="508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вакуума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носит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случайный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</a:t>
            </a:r>
            <a:endParaRPr sz="1100">
              <a:latin typeface="Times New Roman"/>
              <a:cs typeface="Times New Roman"/>
            </a:endParaRPr>
          </a:p>
          <a:p>
            <a:pPr marL="109220" marR="11811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 распространения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распространяется</a:t>
            </a:r>
            <a:endParaRPr sz="1100">
              <a:latin typeface="Times New Roman"/>
              <a:cs typeface="Times New Roman"/>
            </a:endParaRPr>
          </a:p>
          <a:p>
            <a:pPr marL="118110" marR="603885" indent="-99695">
              <a:lnSpc>
                <a:spcPts val="1270"/>
              </a:lnSpc>
              <a:spcBef>
                <a:spcPts val="18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пропорциональна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значению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распространяется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8808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7052564"/>
            <a:ext cx="466344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Поперечную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продольную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Линейную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числе,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горизонтальную)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поляризации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горизонтальную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813968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8311388"/>
            <a:ext cx="343598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7504" y="350520"/>
            <a:ext cx="5023671" cy="257860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04544" y="38282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2905454"/>
            <a:ext cx="5825490" cy="201612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помощью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штангенциркуля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F*300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300/F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1/F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509168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5263388"/>
            <a:ext cx="536257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содержится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360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180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635355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6525259"/>
            <a:ext cx="5798820" cy="1410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формулой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колебаний?</a:t>
            </a:r>
            <a:endParaRPr sz="1100">
              <a:latin typeface="Times New Roman"/>
              <a:cs typeface="Times New Roman"/>
            </a:endParaRPr>
          </a:p>
          <a:p>
            <a:pPr marL="108585" marR="42862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F=300/T,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синусоидальных 	колебаний</a:t>
            </a:r>
            <a:endParaRPr sz="1100">
              <a:latin typeface="Times New Roman"/>
              <a:cs typeface="Times New Roman"/>
            </a:endParaRPr>
          </a:p>
          <a:p>
            <a:pPr marL="114300" marR="56896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F=1/T,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синусоидальных 	колебаний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295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F=С/T,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вакууме,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</a:t>
            </a:r>
            <a:endParaRPr sz="1100">
              <a:latin typeface="Times New Roman"/>
              <a:cs typeface="Times New Roman"/>
            </a:endParaRPr>
          </a:p>
          <a:p>
            <a:pPr marL="347345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4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F=T,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F-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810615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8277859"/>
            <a:ext cx="5833110" cy="14135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действующее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220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этому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единицу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выделялось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случае?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5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220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380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127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694436"/>
            <a:ext cx="5833110" cy="14135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амплитудное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310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этому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единицу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выделялось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случае?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5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380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220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127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2753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447036"/>
            <a:ext cx="5810250" cy="1413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Равенство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условии,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носят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Нагрузка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ёмкостный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</a:t>
            </a:r>
            <a:endParaRPr sz="1100">
              <a:latin typeface="Times New Roman"/>
              <a:cs typeface="Times New Roman"/>
            </a:endParaRPr>
          </a:p>
          <a:p>
            <a:pPr marL="108585" marR="205740" indent="-9080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меньше</a:t>
            </a:r>
            <a:endParaRPr sz="1100">
              <a:latin typeface="Times New Roman"/>
              <a:cs typeface="Times New Roman"/>
            </a:endParaRPr>
          </a:p>
          <a:p>
            <a:pPr marL="117475" marR="193675" indent="-99695">
              <a:lnSpc>
                <a:spcPts val="1300"/>
              </a:lnSpc>
              <a:spcBef>
                <a:spcPts val="14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40309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205732"/>
            <a:ext cx="5807075" cy="157543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32067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дискретизации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цифровом преобразовании?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ts val="1300"/>
              </a:lnSpc>
              <a:spcBef>
                <a:spcPts val="7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формы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 marL="114935" marR="83185" indent="-96520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непрерывной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дискретных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отсчётов</a:t>
            </a:r>
            <a:endParaRPr sz="1100">
              <a:latin typeface="Times New Roman"/>
              <a:cs typeface="Times New Roman"/>
            </a:endParaRPr>
          </a:p>
          <a:p>
            <a:pPr marL="109220" marR="366395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94817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6119876"/>
            <a:ext cx="5781040" cy="1578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44069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квантования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цифровом преобразовании?</a:t>
            </a:r>
            <a:endParaRPr sz="1100">
              <a:latin typeface="Times New Roman"/>
              <a:cs typeface="Times New Roman"/>
            </a:endParaRPr>
          </a:p>
          <a:p>
            <a:pPr marL="109220" marR="812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набор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 marL="118110" marR="21082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конечное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86841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912571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8040116"/>
            <a:ext cx="5825490" cy="16332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выделяющаяся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резистивную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энергию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тепловую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Назовите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расширения,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минимальная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172075" cy="108331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16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допустимая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рассеиваемая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6520">
              <a:lnSpc>
                <a:spcPts val="1270"/>
              </a:lnSpc>
              <a:spcBef>
                <a:spcPts val="200"/>
              </a:spcBef>
              <a:buSzPct val="72727"/>
              <a:buAutoNum type="alphaLcParenR" startAt="2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максимальный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допустимое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намотки</a:t>
            </a:r>
            <a:endParaRPr sz="1100">
              <a:latin typeface="Times New Roman"/>
              <a:cs typeface="Times New Roman"/>
            </a:endParaRPr>
          </a:p>
          <a:p>
            <a:pPr marL="111760" marR="93345" indent="-99695">
              <a:lnSpc>
                <a:spcPts val="1270"/>
              </a:lnSpc>
              <a:spcBef>
                <a:spcPts val="229"/>
              </a:spcBef>
              <a:buSzPct val="72727"/>
              <a:buAutoNum type="alphaLcParenR" startAt="2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допустимая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рассеиваемая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5139"/>
            <a:ext cx="525272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радиоаппаратуре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датчиков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температуры?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Температурные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Терморезисторы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Фоторезисторы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84226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017012"/>
            <a:ext cx="3422015" cy="9137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Является</a:t>
            </a:r>
            <a:r>
              <a:rPr dirty="0" sz="1100" spc="6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ли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резистор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линейным</a:t>
            </a:r>
            <a:r>
              <a:rPr dirty="0" sz="1100" spc="4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элементом?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полулинейным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нелинейным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частично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1041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275835"/>
            <a:ext cx="5520055" cy="15754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08585" marR="19050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той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потенциалов,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конденсатору</a:t>
            </a:r>
            <a:endParaRPr sz="1100">
              <a:latin typeface="Times New Roman"/>
              <a:cs typeface="Times New Roman"/>
            </a:endParaRPr>
          </a:p>
          <a:p>
            <a:pPr marL="114300" marR="3429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произведение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ту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потенциалов,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конденсатору</a:t>
            </a:r>
            <a:endParaRPr sz="1100">
              <a:latin typeface="Times New Roman"/>
              <a:cs typeface="Times New Roman"/>
            </a:endParaRPr>
          </a:p>
          <a:p>
            <a:pPr marL="108585" marR="95250" indent="-90805">
              <a:lnSpc>
                <a:spcPts val="1300"/>
              </a:lnSpc>
              <a:spcBef>
                <a:spcPts val="16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потенциалов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27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потенциалов,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сообщает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заряд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0213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193028"/>
            <a:ext cx="476059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измерения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проницаемости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материалов.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одна 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перечисленных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4477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619492"/>
            <a:ext cx="5164455" cy="1743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286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пластины,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слоем </a:t>
            </a:r>
            <a:r>
              <a:rPr dirty="0" sz="1100">
                <a:latin typeface="Times New Roman"/>
                <a:cs typeface="Times New Roman"/>
              </a:rPr>
              <a:t>диэлектрика.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ts val="1270"/>
              </a:lnSpc>
              <a:spcBef>
                <a:spcPts val="9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4935" marR="59690" indent="-96520">
              <a:lnSpc>
                <a:spcPts val="1300"/>
              </a:lnSpc>
              <a:spcBef>
                <a:spcPts val="17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09220" marR="59690" indent="-90805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164455" cy="17430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2286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пластины,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слоем </a:t>
            </a:r>
            <a:r>
              <a:rPr dirty="0" sz="1100">
                <a:latin typeface="Times New Roman"/>
                <a:cs typeface="Times New Roman"/>
              </a:rPr>
              <a:t>диэлектрика.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4935" marR="508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09220" marR="5969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8110" marR="59690" indent="-99695">
              <a:lnSpc>
                <a:spcPts val="1270"/>
              </a:lnSpc>
              <a:spcBef>
                <a:spcPts val="1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44297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614675"/>
            <a:ext cx="412178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Кислород,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водород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фторопласт,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вакуум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Эбонит,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поролон,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резина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сталь,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медь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01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3873500"/>
            <a:ext cx="5419725" cy="1578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108585" marR="480059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выдерживать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4300" marR="9906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тепловые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свойства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08585" marR="480059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токи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свойства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6189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790691"/>
            <a:ext cx="5784215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34607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Катушка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цилиндр,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равномерно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намотано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провода.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конструкцию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её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возросла?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шаг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намотки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Заменить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21004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381747"/>
            <a:ext cx="5821045" cy="1746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108585" marR="219075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намотки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её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диаметру</a:t>
            </a:r>
            <a:endParaRPr sz="1100">
              <a:latin typeface="Times New Roman"/>
              <a:cs typeface="Times New Roman"/>
            </a:endParaRPr>
          </a:p>
          <a:p>
            <a:pPr marL="114300" marR="19875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геометрическими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размерами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08585" marR="35687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заданной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пропорциональна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индуктивному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пропорциональна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омическому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пропорциональна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омическому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пропорциональна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92948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9466580"/>
            <a:ext cx="327723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5811520" cy="14014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02870" marR="588645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08585" marR="193675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трансформирования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поля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магнитное</a:t>
            </a:r>
            <a:endParaRPr sz="1100">
              <a:latin typeface="Times New Roman"/>
              <a:cs typeface="Times New Roman"/>
            </a:endParaRPr>
          </a:p>
          <a:p>
            <a:pPr marL="102870" marR="508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трансформирования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электрическое</a:t>
            </a:r>
            <a:endParaRPr sz="1100">
              <a:latin typeface="Times New Roman"/>
              <a:cs typeface="Times New Roman"/>
            </a:endParaRPr>
          </a:p>
          <a:p>
            <a:pPr marL="111760" marR="665480" indent="-9969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развязки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цепей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9126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2084324"/>
            <a:ext cx="582866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трансформации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Соотношением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Отношением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ёмкостей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Способом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намотки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каркас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Соотношением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171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346196"/>
            <a:ext cx="5795010" cy="1245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гудеть</a:t>
            </a:r>
            <a:endParaRPr sz="1100">
              <a:latin typeface="Times New Roman"/>
              <a:cs typeface="Times New Roman"/>
            </a:endParaRPr>
          </a:p>
          <a:p>
            <a:pPr marL="114300" marR="508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габаритная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зависеть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геометрических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размеров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сердечника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вес</a:t>
            </a:r>
            <a:endParaRPr sz="1100">
              <a:latin typeface="Times New Roman"/>
              <a:cs typeface="Times New Roman"/>
            </a:endParaRPr>
          </a:p>
          <a:p>
            <a:pPr marL="117475" marR="1714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рассеяния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762500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931155"/>
            <a:ext cx="503936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Намагничивание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близлежащих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металлических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предметов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магнитопровода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диэлектрике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обмотками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потоки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рассеяния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0213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193028"/>
            <a:ext cx="5449570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8605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позволяет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выпрямителя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 отрицательным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характеристика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Нелинейная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характеристика: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полярности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6093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784083"/>
            <a:ext cx="526542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туннельного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типов?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 отрицательным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88712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042907"/>
            <a:ext cx="3680460" cy="5575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Диод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генерировать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Плоскостной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Туннельный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130365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Точечный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Стабилитрон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057148"/>
            <a:ext cx="306705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PIN-</a:t>
            </a:r>
            <a:r>
              <a:rPr dirty="0" sz="1100" spc="-10">
                <a:latin typeface="Times New Roman"/>
                <a:cs typeface="Times New Roman"/>
              </a:rPr>
              <a:t>диода?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Переключатель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Высоковольтный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стабилизатор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Высоковольтный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1473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319020"/>
            <a:ext cx="5666740" cy="1413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4876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стабилитрона,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позволяет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стабилизатора напряжения?</a:t>
            </a:r>
            <a:endParaRPr sz="1100">
              <a:latin typeface="Times New Roman"/>
              <a:cs typeface="Times New Roman"/>
            </a:endParaRPr>
          </a:p>
          <a:p>
            <a:pPr marL="108585" marR="508000" indent="-90805">
              <a:lnSpc>
                <a:spcPts val="1300"/>
              </a:lnSpc>
              <a:spcBef>
                <a:spcPts val="8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неизменным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изменяющемся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неизменным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изменяющемся 	напряжении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9029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074667"/>
            <a:ext cx="573659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полупроводникового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существенно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внутреннюю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Стабилитрон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PIN-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Туннельный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Варикап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3263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5498084"/>
            <a:ext cx="445706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варикапа?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стабилизатора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Резонансные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перестраивается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датчика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температуры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Выходные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5882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6759955"/>
            <a:ext cx="5768975" cy="22364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(бэта)?</a:t>
            </a:r>
            <a:endParaRPr sz="1100">
              <a:latin typeface="Times New Roman"/>
              <a:cs typeface="Times New Roman"/>
            </a:endParaRPr>
          </a:p>
          <a:p>
            <a:pPr marL="108585" marR="8255" indent="-90805">
              <a:lnSpc>
                <a:spcPct val="98200"/>
              </a:lnSpc>
              <a:spcBef>
                <a:spcPts val="5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коллекторе</a:t>
            </a:r>
            <a:endParaRPr sz="1100">
              <a:latin typeface="Times New Roman"/>
              <a:cs typeface="Times New Roman"/>
            </a:endParaRPr>
          </a:p>
          <a:p>
            <a:pPr marL="114300" marR="337185" indent="-96520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базой,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коллектора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базы</a:t>
            </a:r>
            <a:endParaRPr sz="1100">
              <a:latin typeface="Times New Roman"/>
              <a:cs typeface="Times New Roman"/>
            </a:endParaRPr>
          </a:p>
          <a:p>
            <a:pPr algn="just" marL="108585" marR="8255" indent="-90805">
              <a:lnSpc>
                <a:spcPct val="982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коллекторе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базе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эмиттером,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коллектора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базы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91668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338564"/>
            <a:ext cx="4423410" cy="3683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PNP-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NPN-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проводимости?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Полярностью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подаваемых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напряжений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1852930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названием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Частотными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свойствами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Ничем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отличаются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249021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1243075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триода?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4300" marR="81597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фокусирующий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сетка, 	подогреватель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антидинатронная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тетрода?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08585" marR="81597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фокусирующий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сетка, 	подогреватель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антидинатронная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9212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092955"/>
            <a:ext cx="578040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пентода?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08585" marR="770255" indent="-9080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фокусирующий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сетка, 	подогреватель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антидинатронная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344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516372"/>
            <a:ext cx="5770245" cy="17430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усилитель?</a:t>
            </a:r>
            <a:endParaRPr sz="1100">
              <a:latin typeface="Times New Roman"/>
              <a:cs typeface="Times New Roman"/>
            </a:endParaRPr>
          </a:p>
          <a:p>
            <a:pPr algn="just" marL="108585" marR="15240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калькуляторах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выполнения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умножения</a:t>
            </a:r>
            <a:endParaRPr sz="1100">
              <a:latin typeface="Times New Roman"/>
              <a:cs typeface="Times New Roman"/>
            </a:endParaRPr>
          </a:p>
          <a:p>
            <a:pPr algn="just" marL="114300" marR="508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глубокой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отрицательной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обратной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связью,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которая,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благодаря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ОУ,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полностью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определяет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схемы</a:t>
            </a:r>
            <a:endParaRPr sz="1100">
              <a:latin typeface="Times New Roman"/>
              <a:cs typeface="Times New Roman"/>
            </a:endParaRPr>
          </a:p>
          <a:p>
            <a:pPr marL="108585" marR="326390" indent="-90805">
              <a:lnSpc>
                <a:spcPts val="1300"/>
              </a:lnSpc>
              <a:spcBef>
                <a:spcPts val="13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7475" marR="578485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усилителей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429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601204"/>
            <a:ext cx="5671820" cy="205358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нулевое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 marL="114300" marR="436245" indent="-96520">
              <a:lnSpc>
                <a:spcPts val="1300"/>
              </a:lnSpc>
              <a:spcBef>
                <a:spcPts val="1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нулевое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6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единичный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усиления,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391922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5447030" cy="141097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482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четвёртую категорию?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27000" marR="5080" indent="-96520">
              <a:lnSpc>
                <a:spcPct val="98200"/>
              </a:lnSpc>
              <a:spcBef>
                <a:spcPts val="12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скоростью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60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6654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837179"/>
            <a:ext cx="5493385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21285" marR="5080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скоростью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60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25653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428235"/>
            <a:ext cx="5514975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21285" marR="72390" indent="-90805">
              <a:lnSpc>
                <a:spcPct val="98200"/>
              </a:lnSpc>
              <a:spcBef>
                <a:spcPts val="5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скоростью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60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8445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77696" y="7982711"/>
            <a:ext cx="5562600" cy="195580"/>
          </a:xfrm>
          <a:custGeom>
            <a:avLst/>
            <a:gdLst/>
            <a:ahLst/>
            <a:cxnLst/>
            <a:rect l="l" t="t" r="r" b="b"/>
            <a:pathLst>
              <a:path w="5562600" h="195579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553456" y="195072"/>
                </a:lnTo>
                <a:lnTo>
                  <a:pt x="5562600" y="195072"/>
                </a:lnTo>
                <a:lnTo>
                  <a:pt x="5562600" y="188976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352803" y="6019291"/>
            <a:ext cx="5578475" cy="30568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27000" marR="136525" indent="-96520">
              <a:lnSpc>
                <a:spcPct val="98200"/>
              </a:lnSpc>
              <a:spcBef>
                <a:spcPts val="14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скоростью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60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100">
              <a:latin typeface="Times New Roman"/>
              <a:cs typeface="Times New Roman"/>
            </a:endParaRPr>
          </a:p>
          <a:p>
            <a:pPr marL="2307590" marR="92075" indent="-219202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Правила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процедуры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установления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радиосвязи, ведения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окончания радиообмена</a:t>
            </a:r>
            <a:endParaRPr sz="13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38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(CQ)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«приём»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придуманный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«ник»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имя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924305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5711190" cy="15328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41630" marR="4819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 marL="341630" marR="5080" indent="-329565">
              <a:lnSpc>
                <a:spcPct val="98600"/>
              </a:lnSpc>
              <a:spcBef>
                <a:spcPts val="6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>
                <a:latin typeface="Times New Roman"/>
                <a:cs typeface="Times New Roman"/>
              </a:rPr>
              <a:t>усиления,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20406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2212339"/>
            <a:ext cx="565912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операционного усилителя?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Глубиной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отрицательной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задаваемой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элементами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Глубиной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коррекции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Типом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4640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635755"/>
            <a:ext cx="526478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большое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малое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725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598322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304544" y="7406640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92036"/>
                </a:moveTo>
                <a:lnTo>
                  <a:pt x="5818632" y="192036"/>
                </a:lnTo>
                <a:lnTo>
                  <a:pt x="9144" y="192036"/>
                </a:lnTo>
                <a:lnTo>
                  <a:pt x="0" y="19203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36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9144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97939" y="4897628"/>
            <a:ext cx="5825490" cy="37699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большое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малое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Переменное,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№296</a:t>
            </a:r>
            <a:endParaRPr sz="1100">
              <a:latin typeface="Times New Roman"/>
              <a:cs typeface="Times New Roman"/>
            </a:endParaRPr>
          </a:p>
          <a:p>
            <a:pPr marL="12700" marR="13906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RC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фильтра, </a:t>
            </a:r>
            <a:r>
              <a:rPr dirty="0" sz="1100">
                <a:latin typeface="Times New Roman"/>
                <a:cs typeface="Times New Roman"/>
              </a:rPr>
              <a:t>выполненного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номиналов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потребляемого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№297</a:t>
            </a:r>
            <a:endParaRPr sz="1100">
              <a:latin typeface="Times New Roman"/>
              <a:cs typeface="Times New Roman"/>
            </a:endParaRPr>
          </a:p>
          <a:p>
            <a:pPr marL="12700" marR="33401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резисторов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Ома?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2.5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88376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9009380"/>
            <a:ext cx="5231130" cy="53594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резисторов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каждый?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40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810895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8√2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16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249021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1243075"/>
            <a:ext cx="5825490" cy="250825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939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конденсаторов </a:t>
            </a:r>
            <a:r>
              <a:rPr dirty="0" sz="1100">
                <a:latin typeface="Times New Roman"/>
                <a:cs typeface="Times New Roman"/>
              </a:rPr>
              <a:t>ёмкостью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пФ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3,2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№300</a:t>
            </a:r>
            <a:endParaRPr sz="1100">
              <a:latin typeface="Times New Roman"/>
              <a:cs typeface="Times New Roman"/>
            </a:endParaRPr>
          </a:p>
          <a:p>
            <a:pPr marL="12700" marR="76708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конденсаторов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мкФ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каждый?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17,2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24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12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9212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092955"/>
            <a:ext cx="5490210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катушек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мкГн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мкГн?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2,5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344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516372"/>
            <a:ext cx="575564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катушек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мкГн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каждая?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27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4,5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7711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630679" y="7677911"/>
            <a:ext cx="5492750" cy="9525"/>
          </a:xfrm>
          <a:custGeom>
            <a:avLst/>
            <a:gdLst/>
            <a:ahLst/>
            <a:cxnLst/>
            <a:rect l="l" t="t" r="r" b="b"/>
            <a:pathLst>
              <a:path w="5492750" h="9525">
                <a:moveTo>
                  <a:pt x="5492496" y="0"/>
                </a:moveTo>
                <a:lnTo>
                  <a:pt x="0" y="0"/>
                </a:lnTo>
                <a:lnTo>
                  <a:pt x="0" y="9144"/>
                </a:lnTo>
                <a:lnTo>
                  <a:pt x="5492496" y="9144"/>
                </a:lnTo>
                <a:lnTo>
                  <a:pt x="5492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304544" y="80284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40536" y="6942835"/>
            <a:ext cx="5908040" cy="14592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контура?</a:t>
            </a:r>
            <a:endParaRPr sz="1100">
              <a:latin typeface="Times New Roman"/>
              <a:cs typeface="Times New Roman"/>
            </a:endParaRPr>
          </a:p>
          <a:p>
            <a:pPr marL="16700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670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F=1/(2π√(LC)),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727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727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F=L/(rC),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</a:t>
            </a:r>
            <a:endParaRPr sz="1100">
              <a:latin typeface="Times New Roman"/>
              <a:cs typeface="Times New Roman"/>
            </a:endParaRPr>
          </a:p>
          <a:p>
            <a:pPr marL="1670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670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F=L/(2π√C),</a:t>
            </a:r>
            <a:r>
              <a:rPr dirty="0" sz="1100" spc="3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7589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758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</a:t>
            </a:r>
            <a:r>
              <a:rPr dirty="0" baseline="40740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+C</a:t>
            </a:r>
            <a:r>
              <a:rPr dirty="0" baseline="40740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3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№304</a:t>
            </a:r>
            <a:endParaRPr sz="11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630679" y="8756904"/>
            <a:ext cx="5492750" cy="9525"/>
          </a:xfrm>
          <a:custGeom>
            <a:avLst/>
            <a:gdLst/>
            <a:ahLst/>
            <a:cxnLst/>
            <a:rect l="l" t="t" r="r" b="b"/>
            <a:pathLst>
              <a:path w="5492750" h="9525">
                <a:moveTo>
                  <a:pt x="5492496" y="0"/>
                </a:moveTo>
                <a:lnTo>
                  <a:pt x="0" y="0"/>
                </a:lnTo>
                <a:lnTo>
                  <a:pt x="0" y="9144"/>
                </a:lnTo>
                <a:lnTo>
                  <a:pt x="5492496" y="9144"/>
                </a:lnTo>
                <a:lnTo>
                  <a:pt x="5492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1278636" y="8364423"/>
            <a:ext cx="5608955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89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F=L/(2π√C),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346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46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F=L/(rC),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</a:t>
            </a:r>
            <a:endParaRPr sz="1100">
              <a:latin typeface="Times New Roman"/>
              <a:cs typeface="Times New Roman"/>
            </a:endParaRPr>
          </a:p>
          <a:p>
            <a:pPr marL="1289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+C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baseline="37037" sz="1125" spc="20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3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377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7795" algn="l"/>
              </a:tabLst>
            </a:pPr>
            <a:r>
              <a:rPr dirty="0" sz="1100" spc="160">
                <a:latin typeface="Times New Roman"/>
                <a:cs typeface="Times New Roman"/>
              </a:rPr>
              <a:t>□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633220" y="8924035"/>
            <a:ext cx="391160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F=1/(2π√(LC)),</a:t>
            </a:r>
            <a:r>
              <a:rPr dirty="0" sz="1100" spc="43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09116" y="929182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297939" y="9463531"/>
            <a:ext cx="506285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явление,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включенной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445389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конденсатором,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цепи?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Умножение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добротности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Умножение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415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587500"/>
            <a:ext cx="478028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ведёт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себя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настроенном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меняется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нулю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677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849372"/>
            <a:ext cx="421640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нулю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меняется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9364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108196"/>
            <a:ext cx="5757545" cy="1581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потерями?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реактивному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14300" marR="5080" indent="-96520">
              <a:lnSpc>
                <a:spcPts val="1270"/>
              </a:lnSpc>
              <a:spcBef>
                <a:spcPts val="20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реактивному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08585" marR="107950" indent="-90805">
              <a:lnSpc>
                <a:spcPts val="1300"/>
              </a:lnSpc>
              <a:spcBef>
                <a:spcPts val="14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вызванного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потерями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контуре,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реактивному сопротивлению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активному сопротивлению,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8567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028435"/>
            <a:ext cx="574421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Назовите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контуре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сердечнике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омические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обмотке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намагничивание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соединяющих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сердечнике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2801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451852"/>
            <a:ext cx="5666740" cy="1746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формула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контура,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известна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добротность?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ΔF=F/Q,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ts val="1310"/>
              </a:lnSpc>
              <a:spcBef>
                <a:spcPts val="120"/>
              </a:spcBef>
              <a:buSzPct val="72727"/>
              <a:buAutoNum type="alphaLcParenR" startAt="2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ΔF=2πFQ,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295"/>
              </a:lnSpc>
              <a:spcBef>
                <a:spcPts val="120"/>
              </a:spcBef>
              <a:buSzPct val="72727"/>
              <a:buAutoNum type="alphaLcParenR" startAt="3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ΔF=2πF/Q,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ts val="1310"/>
              </a:lnSpc>
              <a:spcBef>
                <a:spcPts val="145"/>
              </a:spcBef>
              <a:buSzPct val="72727"/>
              <a:buAutoNum type="alphaLcParenR" startAt="4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ΔF=1/FQ,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 частота,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936802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323723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Кулонах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Вольтах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безразмерная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величина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Амперах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415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349910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1587500"/>
            <a:ext cx="5825490" cy="2285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33718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Перечислите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четыре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частот, </a:t>
            </a:r>
            <a:r>
              <a:rPr dirty="0" sz="1100">
                <a:latin typeface="Times New Roman"/>
                <a:cs typeface="Times New Roman"/>
              </a:rPr>
              <a:t>которые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пропускают?</a:t>
            </a:r>
            <a:endParaRPr sz="1100">
              <a:latin typeface="Times New Roman"/>
              <a:cs typeface="Times New Roman"/>
            </a:endParaRPr>
          </a:p>
          <a:p>
            <a:pPr marL="109220" marR="1007744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Задерживающий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детектирующий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4935" marR="248285" indent="-96520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СВЧ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 marL="109220" marR="386080" indent="-90805">
              <a:lnSpc>
                <a:spcPts val="1270"/>
              </a:lnSpc>
              <a:spcBef>
                <a:spcPts val="18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верхних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полосовой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задерживающий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(режекторный)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8110" marR="428625" indent="-99695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полосовых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конечных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Г-</a:t>
            </a:r>
            <a:r>
              <a:rPr dirty="0" sz="1100">
                <a:latin typeface="Times New Roman"/>
                <a:cs typeface="Times New Roman"/>
              </a:rPr>
              <a:t>образный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4030" y="3861815"/>
            <a:ext cx="2706489" cy="2130552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1304544" y="68884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5962599"/>
            <a:ext cx="5825490" cy="129984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П-</a:t>
            </a:r>
            <a:r>
              <a:rPr dirty="0" sz="1100">
                <a:latin typeface="Times New Roman"/>
                <a:cs typeface="Times New Roman"/>
              </a:rPr>
              <a:t>образный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54030" y="7251192"/>
            <a:ext cx="2706489" cy="2130552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304036" y="9365995"/>
            <a:ext cx="97536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975360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243075"/>
            <a:ext cx="5764530" cy="190753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порядок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П-</a:t>
            </a:r>
            <a:r>
              <a:rPr dirty="0" sz="1100">
                <a:latin typeface="Times New Roman"/>
                <a:cs typeface="Times New Roman"/>
              </a:rPr>
              <a:t>фильтра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антенной?</a:t>
            </a:r>
            <a:endParaRPr sz="1100">
              <a:latin typeface="Times New Roman"/>
              <a:cs typeface="Times New Roman"/>
            </a:endParaRPr>
          </a:p>
          <a:p>
            <a:pPr marL="108585" marR="56515" indent="-90805">
              <a:lnSpc>
                <a:spcPts val="1300"/>
              </a:lnSpc>
              <a:spcBef>
                <a:spcPts val="8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тока.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Повторить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процедуру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14300" marR="71247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положение,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антенне</a:t>
            </a:r>
            <a:endParaRPr sz="1100">
              <a:latin typeface="Times New Roman"/>
              <a:cs typeface="Times New Roman"/>
            </a:endParaRPr>
          </a:p>
          <a:p>
            <a:pPr marL="108585" marR="626745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положение,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антенне</a:t>
            </a:r>
            <a:endParaRPr sz="1100">
              <a:latin typeface="Times New Roman"/>
              <a:cs typeface="Times New Roman"/>
            </a:endParaRPr>
          </a:p>
          <a:p>
            <a:pPr marL="117475" marR="7620" indent="-99695">
              <a:lnSpc>
                <a:spcPct val="98200"/>
              </a:lnSpc>
              <a:spcBef>
                <a:spcPts val="12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Повторить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процедуру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3177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506882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3489452"/>
            <a:ext cx="5825490" cy="195326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4889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высоковольтного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установлен </a:t>
            </a: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мкФ,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зашунтированный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До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упадёт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секунд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его </a:t>
            </a:r>
            <a:r>
              <a:rPr dirty="0" sz="1100">
                <a:latin typeface="Times New Roman"/>
                <a:cs typeface="Times New Roman"/>
              </a:rPr>
              <a:t>выключения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сети?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1110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2900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однополупериодный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314" y="5431535"/>
            <a:ext cx="4808029" cy="1987295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1304544" y="8317992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97939" y="7389062"/>
            <a:ext cx="5825490" cy="130302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двухполупериодный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314" y="350520"/>
            <a:ext cx="4808029" cy="199034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2314142"/>
            <a:ext cx="1417320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238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3410203"/>
            <a:ext cx="32804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мостовой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314" y="3599688"/>
            <a:ext cx="4808029" cy="1990343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04036" y="5574284"/>
            <a:ext cx="975360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6487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6659371"/>
            <a:ext cx="3938904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сглаживания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1288" y="6845807"/>
            <a:ext cx="2903343" cy="2624328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304036" y="9457435"/>
            <a:ext cx="128905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1417320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243075"/>
            <a:ext cx="5294630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Чему равен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действующем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действующее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значение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10дб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Минус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5дб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6593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831084"/>
            <a:ext cx="542353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детектор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модулированных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333" y="3020567"/>
            <a:ext cx="2409234" cy="2471928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304036" y="5465774"/>
            <a:ext cx="1704339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варианта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вариантов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3901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561835"/>
            <a:ext cx="5827395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дискриминатор,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детектирования </a:t>
            </a:r>
            <a:r>
              <a:rPr dirty="0" sz="1100">
                <a:latin typeface="Times New Roman"/>
                <a:cs typeface="Times New Roman"/>
              </a:rPr>
              <a:t>частотно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модулированных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333" y="6915911"/>
            <a:ext cx="2409234" cy="2471928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1304036" y="9372092"/>
            <a:ext cx="97536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1704339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варианта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243075"/>
            <a:ext cx="40824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принцип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демодулятора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перемножительного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типа?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Сложение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Перемножение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Вычитание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другого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Деление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друга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33019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501900"/>
            <a:ext cx="535876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факторы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влияют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гетеродина?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Механическая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прочность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конструкции,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элементов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частотозадающей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изоляция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факторов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УНЧ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Форма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генерируемого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75361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925315"/>
            <a:ext cx="343916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компоненты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определяют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Значения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частотозадающей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Емкость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01548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5187188"/>
            <a:ext cx="551116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кварцевого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Гетеродин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требующий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генерируемой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Широкий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перестройки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Стабильная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осцилляции,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невозможность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перестройки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широком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диапазоне 	частот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4419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04544" y="769924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97939" y="6613652"/>
            <a:ext cx="5825490" cy="2178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компоненты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гетеродине,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управляемом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Валкодер,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вариометр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емкость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Оптрон,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реле,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триггер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Варикап,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компоненты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петле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автоподстройки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Умножитель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Фазовый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детектор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управляемый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делитель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Кварцевый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электромеханический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Цифровая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шкала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896264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9134347"/>
            <a:ext cx="5461635" cy="535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синтезатора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петле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автоподстройки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(ФАПЧ)?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0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опорного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ФАПЧ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3700145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синтезатора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шкале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ПЧ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249021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1243075"/>
            <a:ext cx="5825490" cy="17856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обработки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применяемых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Индикация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узлов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14935" marR="129539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режекция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узкополосных 	помех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встроенного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тюнера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Защита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перегрузок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№332</a:t>
            </a:r>
            <a:endParaRPr sz="1100">
              <a:latin typeface="Times New Roman"/>
              <a:cs typeface="Times New Roman"/>
            </a:endParaRPr>
          </a:p>
          <a:p>
            <a:pPr marL="12700" marR="3302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одним преобразованием?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373" y="3017520"/>
            <a:ext cx="5597258" cy="3651504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1304544" y="760171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6672783"/>
            <a:ext cx="5825490" cy="14643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№333</a:t>
            </a:r>
            <a:endParaRPr sz="1100">
              <a:latin typeface="Times New Roman"/>
              <a:cs typeface="Times New Roman"/>
            </a:endParaRPr>
          </a:p>
          <a:p>
            <a:pPr marL="12700" marR="5334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двумя преобразованиями?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373" y="347472"/>
            <a:ext cx="5597258" cy="3654552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04544" y="493166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4005783"/>
            <a:ext cx="5825490" cy="14643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№334</a:t>
            </a:r>
            <a:endParaRPr sz="1100">
              <a:latin typeface="Times New Roman"/>
              <a:cs typeface="Times New Roman"/>
            </a:endParaRPr>
          </a:p>
          <a:p>
            <a:pPr marL="12700" marR="30861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10639" y="5455920"/>
            <a:ext cx="5632704" cy="3081528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04036" y="8541207"/>
            <a:ext cx="1905635" cy="76009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94716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№335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52803" y="532891"/>
            <a:ext cx="449262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вызов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перевести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Убедиться,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62306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3538727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9144"/>
                </a:ln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9144" y="9144"/>
                </a:lnTo>
                <a:lnTo>
                  <a:pt x="5553456" y="9144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lnTo>
                  <a:pt x="5562600" y="9144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794763"/>
            <a:ext cx="5578475" cy="3498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отвечать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1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слово</a:t>
            </a:r>
            <a:endParaRPr sz="1100">
              <a:latin typeface="Times New Roman"/>
              <a:cs typeface="Times New Roman"/>
            </a:endParaRPr>
          </a:p>
          <a:p>
            <a:pPr marL="34163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ts val="1310"/>
              </a:lnSpc>
              <a:spcBef>
                <a:spcPts val="120"/>
              </a:spcBef>
              <a:buSzPct val="72727"/>
              <a:buAutoNum type="alphaLcParenR" startAt="2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 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слово</a:t>
            </a:r>
            <a:endParaRPr sz="1100">
              <a:latin typeface="Times New Roman"/>
              <a:cs typeface="Times New Roman"/>
            </a:endParaRPr>
          </a:p>
          <a:p>
            <a:pPr marL="34163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21285" marR="3175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 startAt="3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буквам,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ts val="1310"/>
              </a:lnSpc>
              <a:spcBef>
                <a:spcPts val="75"/>
              </a:spcBef>
              <a:buSzPct val="72727"/>
              <a:buAutoNum type="alphaLcParenR" startAt="3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 10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слово</a:t>
            </a:r>
            <a:endParaRPr sz="1100">
              <a:latin typeface="Times New Roman"/>
              <a:cs typeface="Times New Roman"/>
            </a:endParaRPr>
          </a:p>
          <a:p>
            <a:pPr marL="34163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дважды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№73</a:t>
            </a:r>
            <a:endParaRPr sz="1100">
              <a:latin typeface="Times New Roman"/>
              <a:cs typeface="Times New Roman"/>
            </a:endParaRPr>
          </a:p>
          <a:p>
            <a:pPr marL="12700" marR="25463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радиооператоров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желающих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использовать </a:t>
            </a:r>
            <a:r>
              <a:rPr dirty="0" sz="1100">
                <a:latin typeface="Times New Roman"/>
                <a:cs typeface="Times New Roman"/>
              </a:rPr>
              <a:t>одну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частоту?</a:t>
            </a:r>
            <a:endParaRPr sz="1100">
              <a:latin typeface="Times New Roman"/>
              <a:cs typeface="Times New Roman"/>
            </a:endParaRPr>
          </a:p>
          <a:p>
            <a:pPr marL="121285" marR="38227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низшей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  <a:p>
            <a:pPr marL="121285" marR="68580" indent="-9080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30175" marR="434340" indent="-9969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оператору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546049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77696" y="688543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52803" y="5635244"/>
            <a:ext cx="5578475" cy="2343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выбирать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30175" marR="7620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достаточную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уверенного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границами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81488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8320531"/>
            <a:ext cx="556196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сразу после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рапортами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продолжить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вызывной частоте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продолжения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52132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модулированных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5415" y="682751"/>
            <a:ext cx="5587928" cy="307848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304036" y="3734511"/>
            <a:ext cx="1905635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46619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4833620"/>
            <a:ext cx="48444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Генерация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Защита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смесителя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перегрузки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59237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6095491"/>
            <a:ext cx="333184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Генерирование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Защита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718261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7357364"/>
            <a:ext cx="4967605" cy="9137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преобразователя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Перенос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спектра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Детектирование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84414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8613140"/>
            <a:ext cx="451485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Обеспечение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Автоматическая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подстройка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Оптимизация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смесителя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УВЧ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Формирование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АРУ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62991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избирательность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соседнему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каналу?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 marL="114300" marR="20764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вдали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8585" marR="31623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вблизи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194614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117851"/>
            <a:ext cx="562991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избирательность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зеркальному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каналу?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 marL="108585" marR="31623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вблизи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7475" marR="103505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зеркального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53720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04544" y="51236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04544" y="654710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9144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3708908"/>
            <a:ext cx="5825490" cy="32118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чувствительность?</a:t>
            </a:r>
            <a:endParaRPr sz="1100">
              <a:latin typeface="Times New Roman"/>
              <a:cs typeface="Times New Roman"/>
            </a:endParaRPr>
          </a:p>
          <a:p>
            <a:pPr marL="108585" marR="403225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вдали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08585" marR="511809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вблизи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динамический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узкополосные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 marL="108585" marR="467359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входного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простейший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телеграфный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8013" y="350520"/>
            <a:ext cx="5721154" cy="3590544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3928364"/>
            <a:ext cx="1610360" cy="746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обоеих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схемах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48417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5016500"/>
            <a:ext cx="513524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простейший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собранный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>
                <a:latin typeface="Times New Roman"/>
                <a:cs typeface="Times New Roman"/>
              </a:rPr>
              <a:t>фильтровой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схеме?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8101" y="5367528"/>
            <a:ext cx="5739354" cy="3614928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304036" y="8969755"/>
            <a:ext cx="1610360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схемах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694436"/>
            <a:ext cx="551751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модуляцией,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собранный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петли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автоподстройки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0639" y="1048511"/>
            <a:ext cx="5748528" cy="3590544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304036" y="4612335"/>
            <a:ext cx="1610360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схемах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553974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04544" y="679399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5711444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нелинейность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каскадов?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максимальную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внеполосных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запитанной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(диполя)?</a:t>
            </a:r>
            <a:endParaRPr sz="1100">
              <a:latin typeface="Times New Roman"/>
              <a:cs typeface="Times New Roman"/>
            </a:endParaRPr>
          </a:p>
          <a:p>
            <a:pPr marL="108585" marR="273050" indent="-90805">
              <a:lnSpc>
                <a:spcPts val="1300"/>
              </a:lnSpc>
              <a:spcBef>
                <a:spcPts val="10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73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36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</a:t>
            </a:r>
            <a:endParaRPr sz="1100">
              <a:latin typeface="Times New Roman"/>
              <a:cs typeface="Times New Roman"/>
            </a:endParaRPr>
          </a:p>
          <a:p>
            <a:pPr marL="117475" marR="20637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838657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8558276"/>
            <a:ext cx="571500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рамочной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периметром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рамки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рамки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36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рамки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</a:t>
            </a:r>
            <a:endParaRPr sz="1100">
              <a:latin typeface="Times New Roman"/>
              <a:cs typeface="Times New Roman"/>
            </a:endParaRPr>
          </a:p>
          <a:p>
            <a:pPr marL="117475" marR="8191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перпендикулярно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рамки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694436"/>
            <a:ext cx="561086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соотносятся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(V),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директора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(D)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рефлектора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трёхэлементной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«волновой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R&lt;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V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V &lt;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V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&gt;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V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&gt;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194614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117851"/>
            <a:ext cx="5733415" cy="1413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08585" marR="147955" indent="-9080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–компенсировать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вертикальной 	части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грозозащита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-принять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излучают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-принять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01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3873500"/>
            <a:ext cx="5727700" cy="15786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6924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09220" marR="206375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растет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 	антенны</a:t>
            </a:r>
            <a:endParaRPr sz="1100">
              <a:latin typeface="Times New Roman"/>
              <a:cs typeface="Times New Roman"/>
            </a:endParaRPr>
          </a:p>
          <a:p>
            <a:pPr marL="114935" marR="508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меняется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</a:t>
            </a:r>
            <a:endParaRPr sz="1100">
              <a:latin typeface="Times New Roman"/>
              <a:cs typeface="Times New Roman"/>
            </a:endParaRPr>
          </a:p>
          <a:p>
            <a:pPr marL="118110" marR="17653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 	падает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6189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790691"/>
            <a:ext cx="338137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рупорная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Возбуждающий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рупор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пространстве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Рупор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ротор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Рупор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статор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8808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052564"/>
            <a:ext cx="350583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спиральная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уголковый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отражатель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пространстве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Спираль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объеме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траверсе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13968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311388"/>
            <a:ext cx="545655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рефлектором?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пространстве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Параболический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отражатель,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облучатель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Рупор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уголковый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отражатель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940155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№356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49465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8097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лепестка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направленности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уже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зависит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5139"/>
            <a:ext cx="4876800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подвешенный горизонтально?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Горизонтальной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Эллиптической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00685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42641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3178555"/>
            <a:ext cx="5825490" cy="2178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Горизонтальной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Квадратной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поляризацией?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Ромбическая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Спиральная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Телескопическая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Дипольная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5275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699252"/>
            <a:ext cx="385064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λ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 диполе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одинаковый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диполя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78941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961123"/>
            <a:ext cx="44811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диполя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λ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одинаково,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полотна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04824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219947"/>
            <a:ext cx="499364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середине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верхней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точке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1/4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снизу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93101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9481819"/>
            <a:ext cx="545973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01612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одинаково,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полотна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середине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"перевёрнутое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V"?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горизонтальной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5130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684779"/>
            <a:ext cx="5781040" cy="1640839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572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могут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отражением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Луны?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47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ГГц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1892935" marR="5080" indent="-1831975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Параметры</a:t>
            </a:r>
            <a:r>
              <a:rPr dirty="0" sz="1300" spc="6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-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характеристики</a:t>
            </a:r>
            <a:r>
              <a:rPr dirty="0" sz="1300" spc="3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радиосистем,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единицы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измерений, </a:t>
            </a:r>
            <a:r>
              <a:rPr dirty="0" sz="1300" spc="-10" b="1">
                <a:latin typeface="Times New Roman"/>
                <a:cs typeface="Times New Roman"/>
              </a:rPr>
              <a:t>приборы </a:t>
            </a:r>
            <a:r>
              <a:rPr dirty="0" sz="1300" b="1">
                <a:latin typeface="Times New Roman"/>
                <a:cs typeface="Times New Roman"/>
              </a:rPr>
              <a:t>для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проведения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измерений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44881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659884"/>
            <a:ext cx="359156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74700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921755"/>
            <a:ext cx="28505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0088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8266176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9144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7180579"/>
            <a:ext cx="5825490" cy="2343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№369</a:t>
            </a:r>
            <a:endParaRPr sz="1100">
              <a:latin typeface="Times New Roman"/>
              <a:cs typeface="Times New Roman"/>
            </a:endParaRPr>
          </a:p>
          <a:p>
            <a:pPr marL="12700" marR="45212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достигается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полное </a:t>
            </a:r>
            <a:r>
              <a:rPr dirty="0" sz="1100">
                <a:latin typeface="Times New Roman"/>
                <a:cs typeface="Times New Roman"/>
              </a:rPr>
              <a:t>согласование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=2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=0,5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=3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=1,0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52450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степени </a:t>
            </a:r>
            <a:r>
              <a:rPr dirty="0" sz="1100">
                <a:latin typeface="Times New Roman"/>
                <a:cs typeface="Times New Roman"/>
              </a:rPr>
              <a:t>согласования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08585" marR="213995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разрыв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194614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304544" y="435863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297939" y="2117851"/>
            <a:ext cx="5834380" cy="44862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термин</a:t>
            </a: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«пиковая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радиостанции»?</a:t>
            </a:r>
            <a:endParaRPr sz="1100">
              <a:latin typeface="Times New Roman"/>
              <a:cs typeface="Times New Roman"/>
            </a:endParaRPr>
          </a:p>
          <a:p>
            <a:pPr algn="just" marL="109220" marR="1193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algn="just" marL="114935" marR="90170" indent="-96520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algn="just"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миллисекунд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 startAt="4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течение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встречающейся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термин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«средняя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радиостанции»?</a:t>
            </a:r>
            <a:endParaRPr sz="1100">
              <a:latin typeface="Times New Roman"/>
              <a:cs typeface="Times New Roman"/>
            </a:endParaRPr>
          </a:p>
          <a:p>
            <a:pPr algn="just" marL="109220" marR="90170" indent="-90805">
              <a:lnSpc>
                <a:spcPts val="1300"/>
              </a:lnSpc>
              <a:spcBef>
                <a:spcPts val="10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algn="just" marL="114935" marR="11938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algn="just" marL="109220" indent="-90805">
              <a:lnSpc>
                <a:spcPts val="131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миллисекунд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 startAt="4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течение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встречающейся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677418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6945883"/>
            <a:ext cx="5834380" cy="20720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термин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«мощность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радиостанции»?</a:t>
            </a:r>
            <a:endParaRPr sz="1100">
              <a:latin typeface="Times New Roman"/>
              <a:cs typeface="Times New Roman"/>
            </a:endParaRPr>
          </a:p>
          <a:p>
            <a:pPr marL="109220" marR="1193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ts val="131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миллисекунд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ct val="99100"/>
              </a:lnSpc>
              <a:spcBef>
                <a:spcPts val="110"/>
              </a:spcBef>
              <a:buSzPct val="72727"/>
              <a:buAutoNum type="alphaLcParenR" startAt="3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течение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встречающейся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algn="just" marL="118110" marR="9017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 startAt="3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91851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9359900"/>
            <a:ext cx="576770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осуществляющего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 </a:t>
            </a:r>
            <a:r>
              <a:rPr dirty="0" sz="1100">
                <a:latin typeface="Times New Roman"/>
                <a:cs typeface="Times New Roman"/>
              </a:rPr>
              <a:t>телеграфных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14060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8000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442277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22060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6040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30060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44120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415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587500"/>
            <a:ext cx="5658485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«соседнего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канала»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осуществляющего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полосе </a:t>
            </a:r>
            <a:r>
              <a:rPr dirty="0" sz="1100">
                <a:latin typeface="Times New Roman"/>
                <a:cs typeface="Times New Roman"/>
              </a:rPr>
              <a:t>7060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7063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8000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15060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кГц?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7999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8001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22060кГц,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22063кГц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15059кГц,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15061кГц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7064кГц,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7059кГц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00685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459333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3178555"/>
            <a:ext cx="5825490" cy="267271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29210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допустимая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суммарная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паспортная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анодах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несколькими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(три)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(пять)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температура?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Акустический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производимый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вентиляторами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охлаждении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Избирательность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</a:t>
            </a:r>
            <a:endParaRPr sz="1100">
              <a:latin typeface="Times New Roman"/>
              <a:cs typeface="Times New Roman"/>
            </a:endParaRPr>
          </a:p>
          <a:p>
            <a:pPr marL="117475" marR="349250" indent="-9969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значениях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окружающей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среды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60213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6193028"/>
            <a:ext cx="511556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выходе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подаваемой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25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4477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903427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3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59839" y="7619492"/>
            <a:ext cx="5876290" cy="19596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50165" marR="1574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трансиверу,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имеющему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 </a:t>
            </a:r>
            <a:r>
              <a:rPr dirty="0" sz="1100">
                <a:latin typeface="Times New Roman"/>
                <a:cs typeface="Times New Roman"/>
              </a:rPr>
              <a:t>идеальных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47320" indent="-90805">
              <a:lnSpc>
                <a:spcPts val="1295"/>
              </a:lnSpc>
              <a:buSzPct val="72727"/>
              <a:buAutoNum type="alphaLcParenR"/>
              <a:tabLst>
                <a:tab pos="1473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530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530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25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473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473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562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562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№380</a:t>
            </a: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 собой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передатчика?</a:t>
            </a:r>
            <a:endParaRPr sz="1100">
              <a:latin typeface="Times New Roman"/>
              <a:cs typeface="Times New Roman"/>
            </a:endParaRPr>
          </a:p>
          <a:p>
            <a:pPr marL="1473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473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Pср=Pmax/(2/p</a:t>
            </a:r>
            <a:r>
              <a:rPr dirty="0" baseline="40740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),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Рср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Pmax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630679" y="9396983"/>
            <a:ext cx="5492750" cy="9525"/>
          </a:xfrm>
          <a:custGeom>
            <a:avLst/>
            <a:gdLst/>
            <a:ahLst/>
            <a:cxnLst/>
            <a:rect l="l" t="t" r="r" b="b"/>
            <a:pathLst>
              <a:path w="5492750" h="9525">
                <a:moveTo>
                  <a:pt x="5492496" y="0"/>
                </a:moveTo>
                <a:lnTo>
                  <a:pt x="0" y="0"/>
                </a:lnTo>
                <a:lnTo>
                  <a:pt x="0" y="9144"/>
                </a:lnTo>
                <a:lnTo>
                  <a:pt x="5492496" y="9144"/>
                </a:lnTo>
                <a:lnTo>
                  <a:pt x="5492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630679" y="536448"/>
            <a:ext cx="5492750" cy="6350"/>
          </a:xfrm>
          <a:custGeom>
            <a:avLst/>
            <a:gdLst/>
            <a:ahLst/>
            <a:cxnLst/>
            <a:rect l="l" t="t" r="r" b="b"/>
            <a:pathLst>
              <a:path w="5492750" h="6350">
                <a:moveTo>
                  <a:pt x="5492496" y="0"/>
                </a:moveTo>
                <a:lnTo>
                  <a:pt x="0" y="0"/>
                </a:lnTo>
                <a:lnTo>
                  <a:pt x="0" y="6096"/>
                </a:lnTo>
                <a:lnTo>
                  <a:pt x="5492496" y="6096"/>
                </a:lnTo>
                <a:lnTo>
                  <a:pt x="5492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630679" y="880872"/>
            <a:ext cx="5492750" cy="9525"/>
          </a:xfrm>
          <a:custGeom>
            <a:avLst/>
            <a:gdLst/>
            <a:ahLst/>
            <a:cxnLst/>
            <a:rect l="l" t="t" r="r" b="b"/>
            <a:pathLst>
              <a:path w="5492750" h="9525">
                <a:moveTo>
                  <a:pt x="5492496" y="0"/>
                </a:moveTo>
                <a:lnTo>
                  <a:pt x="0" y="0"/>
                </a:lnTo>
                <a:lnTo>
                  <a:pt x="0" y="9144"/>
                </a:lnTo>
                <a:lnTo>
                  <a:pt x="5492496" y="9144"/>
                </a:lnTo>
                <a:lnTo>
                  <a:pt x="5492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40536" y="326846"/>
            <a:ext cx="5566410" cy="14122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4051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пикфактор,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естественного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10…15</a:t>
            </a:r>
            <a:endParaRPr sz="1100">
              <a:latin typeface="Times New Roman"/>
              <a:cs typeface="Times New Roman"/>
            </a:endParaRPr>
          </a:p>
          <a:p>
            <a:pPr marL="172720" indent="-96520">
              <a:lnSpc>
                <a:spcPts val="1295"/>
              </a:lnSpc>
              <a:spcBef>
                <a:spcPts val="120"/>
              </a:spcBef>
              <a:buSzPct val="72727"/>
              <a:buAutoNum type="alphaLcParenR" startAt="2"/>
              <a:tabLst>
                <a:tab pos="1727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Pср=Pmax/(2/p</a:t>
            </a:r>
            <a:r>
              <a:rPr dirty="0" baseline="40740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Рср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Pmax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</a:t>
            </a:r>
            <a:endParaRPr sz="1100">
              <a:latin typeface="Times New Roman"/>
              <a:cs typeface="Times New Roman"/>
            </a:endParaRPr>
          </a:p>
          <a:p>
            <a:pPr marL="40513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пикфактор,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естественного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1…1,5</a:t>
            </a:r>
            <a:endParaRPr sz="1100">
              <a:latin typeface="Times New Roman"/>
              <a:cs typeface="Times New Roman"/>
            </a:endParaRPr>
          </a:p>
          <a:p>
            <a:pPr marL="166370" marR="194310" indent="-90805">
              <a:lnSpc>
                <a:spcPct val="99100"/>
              </a:lnSpc>
              <a:spcBef>
                <a:spcPts val="130"/>
              </a:spcBef>
              <a:buSzPct val="72727"/>
              <a:buAutoNum type="alphaLcParenR" startAt="3"/>
              <a:tabLst>
                <a:tab pos="4051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Pср=(2/p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)*Pmax,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Рср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Pmax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пикфактор.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пикфактора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естественного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3,3,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средняя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пиковой</a:t>
            </a:r>
            <a:endParaRPr sz="1100">
              <a:latin typeface="Times New Roman"/>
              <a:cs typeface="Times New Roman"/>
            </a:endParaRPr>
          </a:p>
          <a:p>
            <a:pPr marL="175260" marR="1778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 startAt="3"/>
              <a:tabLst>
                <a:tab pos="4051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другом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19126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084324"/>
            <a:ext cx="39935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Гц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(Герц)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(Генри)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171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346196"/>
            <a:ext cx="3969385" cy="9137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Ампер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(миллиампер,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килоампер)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Герц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(миллигерц,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Мегагерц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т.п.)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Секунда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(миллисекунда,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микросекунда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т.п.)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(милливольт,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киловольт)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4333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684275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4605020"/>
            <a:ext cx="5825490" cy="33312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6216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сигнала,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форму?</a:t>
            </a:r>
            <a:endParaRPr sz="1100">
              <a:latin typeface="Times New Roman"/>
              <a:cs typeface="Times New Roman"/>
            </a:endParaRPr>
          </a:p>
          <a:p>
            <a:pPr marL="109220" marR="422909" indent="-90805">
              <a:lnSpc>
                <a:spcPts val="132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детектора</a:t>
            </a:r>
            <a:endParaRPr sz="1100">
              <a:latin typeface="Times New Roman"/>
              <a:cs typeface="Times New Roman"/>
            </a:endParaRPr>
          </a:p>
          <a:p>
            <a:pPr marL="114935" marR="422909" indent="-96520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абсорбционного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волномера</a:t>
            </a:r>
            <a:endParaRPr sz="1100">
              <a:latin typeface="Times New Roman"/>
              <a:cs typeface="Times New Roman"/>
            </a:endParaRPr>
          </a:p>
          <a:p>
            <a:pPr marL="109220" marR="422909" indent="-90805">
              <a:lnSpc>
                <a:spcPts val="1270"/>
              </a:lnSpc>
              <a:spcBef>
                <a:spcPts val="1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невозможно.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математический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расчёт</a:t>
            </a:r>
            <a:endParaRPr sz="1100">
              <a:latin typeface="Times New Roman"/>
              <a:cs typeface="Times New Roman"/>
            </a:endParaRPr>
          </a:p>
          <a:p>
            <a:pPr marL="118110" marR="73660" indent="-99695">
              <a:lnSpc>
                <a:spcPct val="98800"/>
              </a:lnSpc>
              <a:spcBef>
                <a:spcPts val="10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путём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подбора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известному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вызывало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исследуемого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(Генри)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(Фарада)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10615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277859"/>
            <a:ext cx="5558790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однополосного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(трансивера)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двухтонального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81988" y="542036"/>
            <a:ext cx="82613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0">
                <a:latin typeface="Times New Roman"/>
                <a:cs typeface="Times New Roman"/>
              </a:rPr>
              <a:t>радиообмена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547814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голосовыми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называются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свой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16865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77696" y="359359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2803" y="2343403"/>
            <a:ext cx="5582285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даются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системе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сигнала)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разбираемость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дБ..."?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увеличилась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Повторите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21285" marR="49974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относительной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показывает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значение,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отметку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«S»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децибел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02157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5193284"/>
            <a:ext cx="557974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передаваемая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полностью?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39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59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57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644804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6619747"/>
            <a:ext cx="557974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отдельные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принять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599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73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59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787145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043164"/>
            <a:ext cx="541972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или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82267" y="929792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№83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6455" y="350520"/>
            <a:ext cx="3554728" cy="347776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3812540"/>
            <a:ext cx="1704339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варианта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4725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4897628"/>
            <a:ext cx="5259705" cy="52705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осциллограмма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однополосного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(трансивера),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хорошую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линейность,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испытаниях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>
                <a:latin typeface="Times New Roman"/>
                <a:cs typeface="Times New Roman"/>
              </a:rPr>
              <a:t>применением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двухтонального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5930" y="350520"/>
            <a:ext cx="4135709" cy="4562856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4886655"/>
            <a:ext cx="97536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58140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5985764"/>
            <a:ext cx="5767070" cy="18326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радиопередатчиков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(трансиверов)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используется </a:t>
            </a:r>
            <a:r>
              <a:rPr dirty="0" sz="1100">
                <a:latin typeface="Times New Roman"/>
                <a:cs typeface="Times New Roman"/>
              </a:rPr>
              <a:t>двухтональный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текущего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степени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189230" marR="116839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Безопасность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эксплуатации</a:t>
            </a:r>
            <a:r>
              <a:rPr dirty="0" sz="1300" spc="-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службы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(излучение </a:t>
            </a:r>
            <a:r>
              <a:rPr dirty="0" sz="1300" b="1">
                <a:latin typeface="Times New Roman"/>
                <a:cs typeface="Times New Roman"/>
              </a:rPr>
              <a:t>радиоволн,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электро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пожарная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безопасность,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оказание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первой </a:t>
            </a:r>
            <a:r>
              <a:rPr dirty="0" sz="1300" b="1">
                <a:latin typeface="Times New Roman"/>
                <a:cs typeface="Times New Roman"/>
              </a:rPr>
              <a:t>медицинской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помощи)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79811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8152892"/>
            <a:ext cx="5397500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антенну 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воздействия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электричества?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Заземлить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используются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ВЧ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дроссель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предохранитель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согласующее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94046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72643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статического электричества?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Тщательной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изоляцией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Никогда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кабелей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заземляющую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5139"/>
            <a:ext cx="5821045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зимой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электричества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оттепель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падении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атмосферного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метель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00685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178555"/>
            <a:ext cx="550989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удара током?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Корпуса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4333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568756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9144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4605020"/>
            <a:ext cx="5825490" cy="2343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смертельным?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Приблизительно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 через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безопасен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№393</a:t>
            </a:r>
            <a:endParaRPr sz="1100">
              <a:latin typeface="Times New Roman"/>
              <a:cs typeface="Times New Roman"/>
            </a:endParaRPr>
          </a:p>
          <a:p>
            <a:pPr marL="12700" marR="52070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маленькой </a:t>
            </a:r>
            <a:r>
              <a:rPr dirty="0" sz="1100">
                <a:latin typeface="Times New Roman"/>
                <a:cs typeface="Times New Roman"/>
              </a:rPr>
              <a:t>величины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привести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смертельному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исходу?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сердце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мозг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легкие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печень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1186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290307"/>
            <a:ext cx="458152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полевых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деревянном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37742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549131"/>
            <a:ext cx="500126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заземлению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заземлению,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48748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16169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304544" y="287426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297939" y="1788667"/>
            <a:ext cx="5825490" cy="29057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газовым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трубам?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Запрещается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«баллонного»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газа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№398</a:t>
            </a:r>
            <a:endParaRPr sz="1100">
              <a:latin typeface="Times New Roman"/>
              <a:cs typeface="Times New Roman"/>
            </a:endParaRPr>
          </a:p>
          <a:p>
            <a:pPr marL="12700" marR="12255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пожаротушения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помещении,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котором </a:t>
            </a:r>
            <a:r>
              <a:rPr dirty="0" sz="1100">
                <a:latin typeface="Times New Roman"/>
                <a:cs typeface="Times New Roman"/>
              </a:rPr>
              <a:t>установлена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-10">
                <a:latin typeface="Times New Roman"/>
                <a:cs typeface="Times New Roman"/>
              </a:rPr>
              <a:t> огнетушители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пенные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100">
              <a:latin typeface="Times New Roman"/>
              <a:cs typeface="Times New Roman"/>
            </a:endParaRPr>
          </a:p>
          <a:p>
            <a:pPr marL="2466340" marR="397510" indent="-205740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Электромагнитная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совместимость,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предотвращение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устранение радиопомех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8508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5022596"/>
            <a:ext cx="5709920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тогда,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Вы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наиболее </a:t>
            </a:r>
            <a:r>
              <a:rPr dirty="0" sz="1100">
                <a:latin typeface="Times New Roman"/>
                <a:cs typeface="Times New Roman"/>
              </a:rPr>
              <a:t>вероятной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неверную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длину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4419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80284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6613652"/>
            <a:ext cx="5825490" cy="267271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28829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тогда,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обычно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вероятной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соседа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Гармонические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Плохая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№401</a:t>
            </a:r>
            <a:endParaRPr sz="1100">
              <a:latin typeface="Times New Roman"/>
              <a:cs typeface="Times New Roman"/>
            </a:endParaRPr>
          </a:p>
          <a:p>
            <a:pPr marL="12700" marR="4000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минимизировать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во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нерезонансную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Выбрать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945946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№402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82549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радиопередатчика?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Применение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кварцевых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резонаторов</a:t>
            </a:r>
            <a:endParaRPr sz="1100">
              <a:latin typeface="Times New Roman"/>
              <a:cs typeface="Times New Roman"/>
            </a:endParaRPr>
          </a:p>
          <a:p>
            <a:pPr marL="114300" marR="508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Превышение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паспортной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несогласованных 	антенн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некачественного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сетевого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кабеля</a:t>
            </a:r>
            <a:endParaRPr sz="1100">
              <a:latin typeface="Times New Roman"/>
              <a:cs typeface="Times New Roman"/>
            </a:endParaRPr>
          </a:p>
          <a:p>
            <a:pPr marL="117475" marR="4349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Нелинейность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неверная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частотозависимых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цепей,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паразитная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генерация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7449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916684"/>
            <a:ext cx="506412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возникновения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щелчков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радиопередатчика телеграфом?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Высокая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нарастания/спада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Неравномерная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манипуляции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колоколообразной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171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459333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3346196"/>
            <a:ext cx="5825490" cy="1782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нестабильности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радиопередатчика?</a:t>
            </a:r>
            <a:endParaRPr sz="1100">
              <a:latin typeface="Times New Roman"/>
              <a:cs typeface="Times New Roman"/>
            </a:endParaRPr>
          </a:p>
          <a:p>
            <a:pPr marL="108585" marR="125095" indent="-90805">
              <a:lnSpc>
                <a:spcPts val="1300"/>
              </a:lnSpc>
              <a:spcBef>
                <a:spcPts val="8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Нестабильность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формировании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 	передатчика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Неверная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Неверная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полосовых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Применение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несогласованной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№405</a:t>
            </a:r>
            <a:endParaRPr sz="1100">
              <a:latin typeface="Times New Roman"/>
              <a:cs typeface="Times New Roman"/>
            </a:endParaRPr>
          </a:p>
          <a:p>
            <a:pPr marL="12700" marR="19875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подан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1065530" y="5136238"/>
          <a:ext cx="5551805" cy="45529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1970"/>
                <a:gridCol w="640715"/>
                <a:gridCol w="3895725"/>
                <a:gridCol w="416560"/>
              </a:tblGrid>
              <a:tr h="795020">
                <a:tc>
                  <a:txBody>
                    <a:bodyPr/>
                    <a:lstStyle/>
                    <a:p>
                      <a:pPr marL="250825">
                        <a:lnSpc>
                          <a:spcPts val="1225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a)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b)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c)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08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55">
                          <a:latin typeface="Times New Roman"/>
                          <a:cs typeface="Times New Roman"/>
                        </a:rPr>
                        <a:t>d)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22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28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42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80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45"/>
                        </a:lnSpc>
                        <a:spcBef>
                          <a:spcPts val="57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Соответствие</a:t>
                      </a:r>
                      <a:r>
                        <a:rPr dirty="0" sz="13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номера</a:t>
                      </a:r>
                      <a:r>
                        <a:rPr dirty="0" sz="13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вопроса</a:t>
                      </a:r>
                      <a:r>
                        <a:rPr dirty="0" sz="13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300" spc="3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правильного</a:t>
                      </a:r>
                      <a:r>
                        <a:rPr dirty="0" sz="13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ответа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3105">
                        <a:lnSpc>
                          <a:spcPts val="1475"/>
                        </a:lnSpc>
                      </a:pPr>
                      <a:r>
                        <a:rPr dirty="0" sz="1300" b="1">
                          <a:latin typeface="Times New Roman"/>
                          <a:cs typeface="Times New Roman"/>
                        </a:rPr>
                        <a:t>([№</a:t>
                      </a:r>
                      <a:r>
                        <a:rPr dirty="0" sz="13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b="1">
                          <a:latin typeface="Times New Roman"/>
                          <a:cs typeface="Times New Roman"/>
                        </a:rPr>
                        <a:t>вопроса],</a:t>
                      </a:r>
                      <a:r>
                        <a:rPr dirty="0" sz="13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b="1">
                          <a:latin typeface="Times New Roman"/>
                          <a:cs typeface="Times New Roman"/>
                        </a:rPr>
                        <a:t>правильный</a:t>
                      </a:r>
                      <a:r>
                        <a:rPr dirty="0" sz="1300" spc="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10" b="1">
                          <a:latin typeface="Times New Roman"/>
                          <a:cs typeface="Times New Roman"/>
                        </a:rPr>
                        <a:t>ответ)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5745">
                <a:tc>
                  <a:txBody>
                    <a:bodyPr/>
                    <a:lstStyle/>
                    <a:p>
                      <a:pPr marL="31750">
                        <a:lnSpc>
                          <a:spcPts val="1265"/>
                        </a:lnSpc>
                        <a:spcBef>
                          <a:spcPts val="57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265"/>
                        </a:lnSpc>
                        <a:spcBef>
                          <a:spcPts val="570"/>
                        </a:spcBef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[39]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65"/>
                        </a:lnSpc>
                        <a:spcBef>
                          <a:spcPts val="57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[77]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239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[78]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[60]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[79]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[5]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[6]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[7]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[45]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[85]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9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[67]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210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23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[50]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8115">
                        <a:lnSpc>
                          <a:spcPts val="125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23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8115">
                        <a:lnSpc>
                          <a:spcPts val="125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23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8115">
                        <a:lnSpc>
                          <a:spcPts val="125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[74]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4485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235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8115">
                        <a:lnSpc>
                          <a:spcPts val="1220"/>
                        </a:lnSpc>
                        <a:tabLst>
                          <a:tab pos="1447165" algn="l"/>
                          <a:tab pos="273685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065530" y="356974"/>
          <a:ext cx="5621655" cy="9208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25"/>
                <a:gridCol w="1289050"/>
                <a:gridCol w="1289050"/>
                <a:gridCol w="1243329"/>
                <a:gridCol w="836929"/>
              </a:tblGrid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[323]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[336]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[243]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[363]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065530" y="356974"/>
          <a:ext cx="5621655" cy="980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25"/>
                <a:gridCol w="1289050"/>
                <a:gridCol w="1289050"/>
                <a:gridCol w="1243329"/>
                <a:gridCol w="836929"/>
              </a:tblGrid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857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497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1773427" y="1837436"/>
            <a:ext cx="308229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0855" algn="l"/>
                <a:tab pos="963294" algn="l"/>
                <a:tab pos="1691639" algn="l"/>
              </a:tabLst>
            </a:pPr>
            <a:r>
              <a:rPr dirty="0" sz="1300" spc="-20">
                <a:latin typeface="Times New Roman"/>
                <a:cs typeface="Times New Roman"/>
              </a:rPr>
              <a:t>3.4.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для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первой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квалификационной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43660" y="2029460"/>
            <a:ext cx="35306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28725" algn="l"/>
                <a:tab pos="1823085" algn="l"/>
                <a:tab pos="2264410" algn="l"/>
                <a:tab pos="2843530" algn="l"/>
              </a:tabLst>
            </a:pPr>
            <a:r>
              <a:rPr dirty="0" sz="1300" spc="-10">
                <a:latin typeface="Times New Roman"/>
                <a:cs typeface="Times New Roman"/>
              </a:rPr>
              <a:t>Рекомендации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0">
                <a:latin typeface="Times New Roman"/>
                <a:cs typeface="Times New Roman"/>
              </a:rPr>
              <a:t>CEPT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25">
                <a:latin typeface="Times New Roman"/>
                <a:cs typeface="Times New Roman"/>
              </a:rPr>
              <a:t>T/R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61-</a:t>
            </a:r>
            <a:r>
              <a:rPr dirty="0" sz="1300" spc="-25">
                <a:latin typeface="Times New Roman"/>
                <a:cs typeface="Times New Roman"/>
              </a:rPr>
              <a:t>02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-10">
                <a:latin typeface="Times New Roman"/>
                <a:cs typeface="Times New Roman"/>
              </a:rPr>
              <a:t>(HAREC)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034788" y="1837436"/>
            <a:ext cx="958215" cy="4152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 indent="20955">
              <a:lnSpc>
                <a:spcPts val="1510"/>
              </a:lnSpc>
              <a:spcBef>
                <a:spcPts val="185"/>
              </a:spcBef>
            </a:pPr>
            <a:r>
              <a:rPr dirty="0" sz="1300" spc="-10">
                <a:latin typeface="Times New Roman"/>
                <a:cs typeface="Times New Roman"/>
              </a:rPr>
              <a:t>категории Европейской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001003" y="1837436"/>
            <a:ext cx="1129030" cy="4152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61925" marR="5080" indent="-149860">
              <a:lnSpc>
                <a:spcPts val="1510"/>
              </a:lnSpc>
              <a:spcBef>
                <a:spcPts val="185"/>
              </a:spcBef>
            </a:pPr>
            <a:r>
              <a:rPr dirty="0" sz="1300" spc="-10">
                <a:latin typeface="Times New Roman"/>
                <a:cs typeface="Times New Roman"/>
              </a:rPr>
              <a:t>(соответствуют конференции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50264" y="37551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583996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350264" y="75956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350264" y="91836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343660" y="2221483"/>
            <a:ext cx="5784215" cy="75037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080">
              <a:lnSpc>
                <a:spcPts val="1510"/>
              </a:lnSpc>
              <a:spcBef>
                <a:spcPts val="185"/>
              </a:spcBef>
            </a:pPr>
            <a:r>
              <a:rPr dirty="0" sz="1300">
                <a:latin typeface="Times New Roman"/>
                <a:cs typeface="Times New Roman"/>
              </a:rPr>
              <a:t>администраций</a:t>
            </a:r>
            <a:r>
              <a:rPr dirty="0" sz="1300" spc="8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почт</a:t>
            </a:r>
            <a:r>
              <a:rPr dirty="0" sz="1300" spc="8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6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электросвязи).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8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минимальным</a:t>
            </a:r>
            <a:r>
              <a:rPr dirty="0" sz="1300" spc="10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требованиям </a:t>
            </a:r>
            <a:r>
              <a:rPr dirty="0" sz="1300">
                <a:latin typeface="Times New Roman"/>
                <a:cs typeface="Times New Roman"/>
              </a:rPr>
              <a:t>подтверждается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при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правильном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ответе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</a:t>
            </a:r>
            <a:r>
              <a:rPr dirty="0" sz="1300" spc="16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течении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не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двух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часов</a:t>
            </a:r>
            <a:r>
              <a:rPr dirty="0" sz="1300" spc="1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на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36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 spc="-50">
                <a:latin typeface="Times New Roman"/>
                <a:cs typeface="Times New Roman"/>
              </a:rPr>
              <a:t>и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3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из</a:t>
            </a:r>
            <a:r>
              <a:rPr dirty="0" sz="1300" spc="33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45</a:t>
            </a:r>
            <a:r>
              <a:rPr dirty="0" sz="1300" spc="3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вопросов</a:t>
            </a:r>
            <a:r>
              <a:rPr dirty="0" sz="1300" spc="33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3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приеме</a:t>
            </a:r>
            <a:r>
              <a:rPr dirty="0" sz="1300" spc="3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на</a:t>
            </a:r>
            <a:r>
              <a:rPr dirty="0" sz="1300" spc="3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слух</a:t>
            </a:r>
            <a:r>
              <a:rPr dirty="0" sz="1300" spc="36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сигналов</a:t>
            </a:r>
            <a:r>
              <a:rPr dirty="0" sz="1300" spc="33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кода</a:t>
            </a:r>
            <a:r>
              <a:rPr dirty="0" sz="1300" spc="3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Морзе</a:t>
            </a:r>
            <a:r>
              <a:rPr dirty="0" sz="1300" spc="2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объемом</a:t>
            </a:r>
            <a:r>
              <a:rPr dirty="0" sz="1300" spc="320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Times New Roman"/>
                <a:cs typeface="Times New Roman"/>
              </a:rPr>
              <a:t>250 </a:t>
            </a:r>
            <a:r>
              <a:rPr dirty="0" sz="1300">
                <a:latin typeface="Times New Roman"/>
                <a:cs typeface="Times New Roman"/>
              </a:rPr>
              <a:t>знаков</a:t>
            </a:r>
            <a:r>
              <a:rPr dirty="0" sz="1300" spc="1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со</a:t>
            </a:r>
            <a:r>
              <a:rPr dirty="0" sz="1300" spc="15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скоростью</a:t>
            </a:r>
            <a:r>
              <a:rPr dirty="0" sz="1300" spc="15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60</a:t>
            </a:r>
            <a:r>
              <a:rPr dirty="0" sz="1300" spc="13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знаков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</a:t>
            </a:r>
            <a:r>
              <a:rPr dirty="0" sz="1300" spc="1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минуту,</a:t>
            </a:r>
            <a:r>
              <a:rPr dirty="0" sz="1300" spc="1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при</a:t>
            </a:r>
            <a:r>
              <a:rPr dirty="0" sz="1300" spc="10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этом</a:t>
            </a:r>
            <a:r>
              <a:rPr dirty="0" sz="1300" spc="13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допускается</a:t>
            </a:r>
            <a:r>
              <a:rPr dirty="0" sz="1300" spc="13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не</a:t>
            </a:r>
            <a:r>
              <a:rPr dirty="0" sz="1300" spc="1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105">
                <a:latin typeface="Times New Roman"/>
                <a:cs typeface="Times New Roman"/>
              </a:rPr>
              <a:t> </a:t>
            </a:r>
            <a:r>
              <a:rPr dirty="0" sz="1300" spc="-20">
                <a:latin typeface="Times New Roman"/>
                <a:cs typeface="Times New Roman"/>
              </a:rPr>
              <a:t>трёх </a:t>
            </a:r>
            <a:r>
              <a:rPr dirty="0" sz="1300" spc="-10">
                <a:latin typeface="Times New Roman"/>
                <a:cs typeface="Times New Roman"/>
              </a:rPr>
              <a:t>ошибок.</a:t>
            </a:r>
            <a:endParaRPr sz="1300">
              <a:latin typeface="Times New Roman"/>
              <a:cs typeface="Times New Roman"/>
            </a:endParaRPr>
          </a:p>
          <a:p>
            <a:pPr algn="just" marL="2057400" marR="380365" indent="-1673860">
              <a:lnSpc>
                <a:spcPts val="1510"/>
              </a:lnSpc>
              <a:spcBef>
                <a:spcPts val="35"/>
              </a:spcBef>
            </a:pPr>
            <a:r>
              <a:rPr dirty="0" sz="1300" b="1">
                <a:latin typeface="Times New Roman"/>
                <a:cs typeface="Times New Roman"/>
              </a:rPr>
              <a:t>Международные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правила,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нормы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терминология,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относящиеся</a:t>
            </a:r>
            <a:r>
              <a:rPr dirty="0" sz="1300" spc="75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к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9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службе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38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</a:t>
            </a:r>
            <a:endParaRPr sz="1100">
              <a:latin typeface="Times New Roman"/>
              <a:cs typeface="Times New Roman"/>
            </a:endParaRPr>
          </a:p>
          <a:p>
            <a:pPr marL="12700" marR="9144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участвует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работ?</a:t>
            </a:r>
            <a:endParaRPr sz="1100">
              <a:latin typeface="Times New Roman"/>
              <a:cs typeface="Times New Roman"/>
            </a:endParaRPr>
          </a:p>
          <a:p>
            <a:pPr marL="112395" marR="6165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Би»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радиостанциями</a:t>
            </a:r>
            <a:endParaRPr sz="1100">
              <a:latin typeface="Times New Roman"/>
              <a:cs typeface="Times New Roman"/>
            </a:endParaRPr>
          </a:p>
          <a:p>
            <a:pPr marL="112395" marR="448309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МГц,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10мВт)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(446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 marL="121285" marR="33655" indent="-99695">
              <a:lnSpc>
                <a:spcPct val="98200"/>
              </a:lnSpc>
              <a:spcBef>
                <a:spcPts val="14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Би»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10мВт)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(446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кодированные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сообщения?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 marL="121285" marR="30480" indent="-99695">
              <a:lnSpc>
                <a:spcPct val="98200"/>
              </a:lnSpc>
              <a:spcBef>
                <a:spcPts val="14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радиоспорту,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телеметрии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космического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базирования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кодировки 	сигнала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</a:t>
            </a:r>
            <a:endParaRPr sz="1100">
              <a:latin typeface="Times New Roman"/>
              <a:cs typeface="Times New Roman"/>
            </a:endParaRPr>
          </a:p>
          <a:p>
            <a:pPr marL="12700" marR="7747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преднамеренных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другим радиостанциям?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12395" marR="13398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«радиохулиган»,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реагирует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прекратить 	передачу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совместного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</a:t>
            </a:r>
            <a:endParaRPr sz="1100">
              <a:latin typeface="Times New Roman"/>
              <a:cs typeface="Times New Roman"/>
            </a:endParaRPr>
          </a:p>
          <a:p>
            <a:pPr marL="12700" marR="31877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какие-либо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за </a:t>
            </a:r>
            <a:r>
              <a:rPr dirty="0" sz="1100" spc="-10">
                <a:latin typeface="Times New Roman"/>
                <a:cs typeface="Times New Roman"/>
              </a:rPr>
              <a:t>плату?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67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6415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51052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936992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1958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2430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реклама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телеграммы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труднодоступные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</a:t>
            </a:r>
            <a:endParaRPr sz="1100">
              <a:latin typeface="Times New Roman"/>
              <a:cs typeface="Times New Roman"/>
            </a:endParaRPr>
          </a:p>
          <a:p>
            <a:pPr marL="12700" marR="5969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производящая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односторонние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целях </a:t>
            </a:r>
            <a:r>
              <a:rPr dirty="0" sz="1100">
                <a:latin typeface="Times New Roman"/>
                <a:cs typeface="Times New Roman"/>
              </a:rPr>
              <a:t>изучения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Ретранслятор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Цифровая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радиоуправления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Радиомаяк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</a:t>
            </a:r>
            <a:endParaRPr sz="1100">
              <a:latin typeface="Times New Roman"/>
              <a:cs typeface="Times New Roman"/>
            </a:endParaRPr>
          </a:p>
          <a:p>
            <a:pPr marL="12700" marR="45339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12395" marR="43815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выяснения,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(первичной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вторичной)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эти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стихийных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бедствий,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</a:t>
            </a:r>
            <a:endParaRPr sz="1100">
              <a:latin typeface="Times New Roman"/>
              <a:cs typeface="Times New Roman"/>
            </a:endParaRPr>
          </a:p>
          <a:p>
            <a:pPr marL="12700" marR="10223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помощи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бедствие?</a:t>
            </a:r>
            <a:endParaRPr sz="1100">
              <a:latin typeface="Times New Roman"/>
              <a:cs typeface="Times New Roman"/>
            </a:endParaRPr>
          </a:p>
          <a:p>
            <a:pPr marL="112395" marR="72390" indent="-90805">
              <a:lnSpc>
                <a:spcPts val="1320"/>
              </a:lnSpc>
              <a:spcBef>
                <a:spcPts val="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разрешённых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18110" marR="131445" indent="-96520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будут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ближайшей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границах</a:t>
            </a:r>
            <a:endParaRPr sz="1100">
              <a:latin typeface="Times New Roman"/>
              <a:cs typeface="Times New Roman"/>
            </a:endParaRPr>
          </a:p>
          <a:p>
            <a:pPr marL="112395" marR="412115" indent="-90805">
              <a:lnSpc>
                <a:spcPts val="1270"/>
              </a:lnSpc>
              <a:spcBef>
                <a:spcPts val="2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любым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доступным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способом</a:t>
            </a:r>
            <a:endParaRPr sz="1100">
              <a:latin typeface="Times New Roman"/>
              <a:cs typeface="Times New Roman"/>
            </a:endParaRPr>
          </a:p>
          <a:p>
            <a:pPr marL="121285" marR="273050" indent="-99695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лежит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ему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</a:t>
            </a:r>
            <a:endParaRPr sz="1100">
              <a:latin typeface="Times New Roman"/>
              <a:cs typeface="Times New Roman"/>
            </a:endParaRPr>
          </a:p>
          <a:p>
            <a:pPr marL="12700" marR="42799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шар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IARU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Австралия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Океания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Африка,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бывшего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СССР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Северная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Южная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различных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ряде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67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931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937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45566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71448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3055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8675"/>
            <a:ext cx="5779770" cy="93510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неевропейских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устанавливаются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(Союз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RA3A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БЕРЁЗА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АТ-</a:t>
            </a:r>
            <a:r>
              <a:rPr dirty="0" sz="1100" spc="-25">
                <a:latin typeface="Times New Roman"/>
                <a:cs typeface="Times New Roman"/>
              </a:rPr>
              <a:t>321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ФОНАРЬ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RMT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MO13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RA9EM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R4IT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R44ITU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R8SRR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(Международный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союз)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сокращение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«DX»?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мощностью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Дальнюю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редкую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№16</a:t>
            </a:r>
            <a:endParaRPr sz="1100">
              <a:latin typeface="Times New Roman"/>
              <a:cs typeface="Times New Roman"/>
            </a:endParaRPr>
          </a:p>
          <a:p>
            <a:pPr marL="12700" marR="19240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борту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морского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18110" marR="19939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командира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судна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соблюдения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безопасности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мореплавания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Морского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Регистров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квалификацию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5788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3314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922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51052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936992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8675"/>
            <a:ext cx="5779770" cy="8640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12395" marR="86233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обучения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непрерывного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Допускаются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старше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СЕРТ?</a:t>
            </a:r>
            <a:endParaRPr sz="1100">
              <a:latin typeface="Times New Roman"/>
              <a:cs typeface="Times New Roman"/>
            </a:endParaRPr>
          </a:p>
          <a:p>
            <a:pPr marL="112395" marR="8763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	категории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2395" marR="8763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21285" marR="58419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третьей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(Novice)?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8110" marR="58419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третьей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21285" marR="8763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№20</a:t>
            </a:r>
            <a:endParaRPr sz="1100">
              <a:latin typeface="Times New Roman"/>
              <a:cs typeface="Times New Roman"/>
            </a:endParaRPr>
          </a:p>
          <a:p>
            <a:pPr marL="12700" marR="71120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нерезидент,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 </a:t>
            </a:r>
            <a:r>
              <a:rPr dirty="0" sz="1100">
                <a:latin typeface="Times New Roman"/>
                <a:cs typeface="Times New Roman"/>
              </a:rPr>
              <a:t>обладатель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территории </a:t>
            </a:r>
            <a:r>
              <a:rPr dirty="0" sz="1100">
                <a:latin typeface="Times New Roman"/>
                <a:cs typeface="Times New Roman"/>
              </a:rPr>
              <a:t>России,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4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разрешительных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документов?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год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права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№21</a:t>
            </a:r>
            <a:endParaRPr sz="1100">
              <a:latin typeface="Times New Roman"/>
              <a:cs typeface="Times New Roman"/>
            </a:endParaRPr>
          </a:p>
          <a:p>
            <a:pPr marL="12700" marR="10604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ЕСС(05)06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"Р"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№22</a:t>
            </a:r>
            <a:endParaRPr sz="1100">
              <a:latin typeface="Times New Roman"/>
              <a:cs typeface="Times New Roman"/>
            </a:endParaRPr>
          </a:p>
          <a:p>
            <a:pPr marL="12700" marR="22161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позывным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RL3DX,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бельгийской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лицензии,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пребывания?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35"/>
              </a:lnSpc>
            </a:pPr>
            <a:r>
              <a:rPr dirty="0" sz="1100" spc="-10">
                <a:latin typeface="Times New Roman"/>
                <a:cs typeface="Times New Roman"/>
              </a:rPr>
              <a:t>Смотри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подсказку.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52803" y="532891"/>
            <a:ext cx="540258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RS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78765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3209543"/>
            <a:ext cx="5562600" cy="198755"/>
          </a:xfrm>
          <a:custGeom>
            <a:avLst/>
            <a:gdLst/>
            <a:ahLst/>
            <a:cxnLst/>
            <a:rect l="l" t="t" r="r" b="b"/>
            <a:pathLst>
              <a:path w="5562600" h="198754">
                <a:moveTo>
                  <a:pt x="5562600" y="15252"/>
                </a:moveTo>
                <a:lnTo>
                  <a:pt x="5553456" y="15252"/>
                </a:lnTo>
                <a:lnTo>
                  <a:pt x="5553456" y="192036"/>
                </a:lnTo>
                <a:lnTo>
                  <a:pt x="9144" y="192036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36"/>
                </a:lnTo>
                <a:lnTo>
                  <a:pt x="0" y="198132"/>
                </a:lnTo>
                <a:lnTo>
                  <a:pt x="9144" y="198132"/>
                </a:lnTo>
                <a:lnTo>
                  <a:pt x="5553456" y="198132"/>
                </a:lnTo>
                <a:lnTo>
                  <a:pt x="5562600" y="198132"/>
                </a:lnTo>
                <a:lnTo>
                  <a:pt x="5562600" y="192036"/>
                </a:lnTo>
                <a:lnTo>
                  <a:pt x="5562600" y="15252"/>
                </a:lnTo>
                <a:close/>
              </a:path>
              <a:path w="5562600" h="198754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959355"/>
            <a:ext cx="5594985" cy="2346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кодовые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фонетического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алфавита?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разборчивости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вызова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ультракоротковолновым?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4729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4644644"/>
            <a:ext cx="529209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ретрансляторе,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73",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Подождать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даст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89940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6071108"/>
            <a:ext cx="556323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разговор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ретрансляторе?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передать: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брэк!",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хотите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участие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разговоре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передачами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перекрыть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Дождаться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732281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7497571"/>
            <a:ext cx="5103495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787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использовании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успеть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журнале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послушать,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просит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кто-либо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еще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воспользоваться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репитера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9138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9085580"/>
            <a:ext cx="5229225" cy="3746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короткими?</a:t>
            </a:r>
            <a:endParaRPr sz="11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7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проверить,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 отключился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9301" y="356615"/>
            <a:ext cx="5598050" cy="2965704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6360" y="350519"/>
            <a:ext cx="5657215" cy="2978150"/>
          </a:xfrm>
          <a:custGeom>
            <a:avLst/>
            <a:gdLst/>
            <a:ahLst/>
            <a:cxnLst/>
            <a:rect l="l" t="t" r="r" b="b"/>
            <a:pathLst>
              <a:path w="5657215" h="2978150">
                <a:moveTo>
                  <a:pt x="5657088" y="0"/>
                </a:moveTo>
                <a:lnTo>
                  <a:pt x="5650992" y="0"/>
                </a:lnTo>
                <a:lnTo>
                  <a:pt x="5650992" y="6096"/>
                </a:lnTo>
                <a:lnTo>
                  <a:pt x="5650992" y="2971800"/>
                </a:lnTo>
                <a:lnTo>
                  <a:pt x="6096" y="2971800"/>
                </a:lnTo>
                <a:lnTo>
                  <a:pt x="6096" y="6096"/>
                </a:lnTo>
                <a:lnTo>
                  <a:pt x="5650992" y="6096"/>
                </a:lnTo>
                <a:lnTo>
                  <a:pt x="5650992" y="0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2971800"/>
                </a:lnTo>
                <a:lnTo>
                  <a:pt x="0" y="2977896"/>
                </a:lnTo>
                <a:lnTo>
                  <a:pt x="6096" y="2977896"/>
                </a:lnTo>
                <a:lnTo>
                  <a:pt x="5650992" y="2977896"/>
                </a:lnTo>
                <a:lnTo>
                  <a:pt x="5657088" y="2977896"/>
                </a:lnTo>
                <a:lnTo>
                  <a:pt x="5657088" y="2971800"/>
                </a:lnTo>
                <a:lnTo>
                  <a:pt x="5657088" y="6096"/>
                </a:lnTo>
                <a:lnTo>
                  <a:pt x="56570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214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43660" y="3301695"/>
            <a:ext cx="5779770" cy="17907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ON/RL3DX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RL3DX/ON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ON33DX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№23</a:t>
            </a:r>
            <a:endParaRPr sz="1100">
              <a:latin typeface="Times New Roman"/>
              <a:cs typeface="Times New Roman"/>
            </a:endParaRPr>
          </a:p>
          <a:p>
            <a:pPr marL="12700" marR="225425">
              <a:lnSpc>
                <a:spcPct val="98800"/>
              </a:lnSpc>
              <a:spcBef>
                <a:spcPts val="1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позывным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RL3DX,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австрийской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лицензии,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пребывания? </a:t>
            </a:r>
            <a:r>
              <a:rPr dirty="0" sz="1100">
                <a:latin typeface="Times New Roman"/>
                <a:cs typeface="Times New Roman"/>
              </a:rPr>
              <a:t>Смотри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подсказку.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356360" y="5081015"/>
            <a:ext cx="5657215" cy="2978150"/>
            <a:chOff x="1356360" y="5081015"/>
            <a:chExt cx="5657215" cy="297815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09301" y="5087111"/>
              <a:ext cx="5598050" cy="2965704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356360" y="5081015"/>
              <a:ext cx="5657215" cy="2978150"/>
            </a:xfrm>
            <a:custGeom>
              <a:avLst/>
              <a:gdLst/>
              <a:ahLst/>
              <a:cxnLst/>
              <a:rect l="l" t="t" r="r" b="b"/>
              <a:pathLst>
                <a:path w="5657215" h="2978150">
                  <a:moveTo>
                    <a:pt x="5657088" y="0"/>
                  </a:moveTo>
                  <a:lnTo>
                    <a:pt x="5650992" y="0"/>
                  </a:lnTo>
                  <a:lnTo>
                    <a:pt x="5650992" y="6096"/>
                  </a:lnTo>
                  <a:lnTo>
                    <a:pt x="5650992" y="2971800"/>
                  </a:lnTo>
                  <a:lnTo>
                    <a:pt x="6096" y="2971800"/>
                  </a:lnTo>
                  <a:lnTo>
                    <a:pt x="6096" y="6096"/>
                  </a:lnTo>
                  <a:lnTo>
                    <a:pt x="5650992" y="6096"/>
                  </a:lnTo>
                  <a:lnTo>
                    <a:pt x="5650992" y="0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2971800"/>
                  </a:lnTo>
                  <a:lnTo>
                    <a:pt x="0" y="2977896"/>
                  </a:lnTo>
                  <a:lnTo>
                    <a:pt x="6096" y="2977896"/>
                  </a:lnTo>
                  <a:lnTo>
                    <a:pt x="5650992" y="2977896"/>
                  </a:lnTo>
                  <a:lnTo>
                    <a:pt x="5657088" y="2977896"/>
                  </a:lnTo>
                  <a:lnTo>
                    <a:pt x="5657088" y="2971800"/>
                  </a:lnTo>
                  <a:lnTo>
                    <a:pt x="5657088" y="6096"/>
                  </a:lnTo>
                  <a:lnTo>
                    <a:pt x="565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1350264" y="89550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43660" y="8032191"/>
            <a:ext cx="5779770" cy="16256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OE83DX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OE/RL3DX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RL3DX/OE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№24</a:t>
            </a:r>
            <a:endParaRPr sz="1100">
              <a:latin typeface="Times New Roman"/>
              <a:cs typeface="Times New Roman"/>
            </a:endParaRPr>
          </a:p>
          <a:p>
            <a:pPr marL="12700" marR="9969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содержатся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национальной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найти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9080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49910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25170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76626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47216" y="8192769"/>
            <a:ext cx="5779135" cy="9525"/>
          </a:xfrm>
          <a:custGeom>
            <a:avLst/>
            <a:gdLst/>
            <a:ahLst/>
            <a:cxnLst/>
            <a:rect l="l" t="t" r="r" b="b"/>
            <a:pathLst>
              <a:path w="5779134" h="9525">
                <a:moveTo>
                  <a:pt x="5779008" y="0"/>
                </a:moveTo>
                <a:lnTo>
                  <a:pt x="332232" y="0"/>
                </a:lnTo>
                <a:lnTo>
                  <a:pt x="326136" y="0"/>
                </a:lnTo>
                <a:lnTo>
                  <a:pt x="0" y="0"/>
                </a:lnTo>
                <a:lnTo>
                  <a:pt x="0" y="8890"/>
                </a:lnTo>
                <a:lnTo>
                  <a:pt x="9144" y="8890"/>
                </a:lnTo>
                <a:lnTo>
                  <a:pt x="9144" y="9398"/>
                </a:lnTo>
                <a:lnTo>
                  <a:pt x="329184" y="9398"/>
                </a:lnTo>
                <a:lnTo>
                  <a:pt x="5775960" y="9398"/>
                </a:lnTo>
                <a:lnTo>
                  <a:pt x="5775960" y="8890"/>
                </a:lnTo>
                <a:lnTo>
                  <a:pt x="5779008" y="8890"/>
                </a:lnTo>
                <a:lnTo>
                  <a:pt x="57790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37820"/>
            <a:ext cx="5779770" cy="922591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12395" marR="156210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№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Европейского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комитета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http://www.ero.dk</a:t>
            </a:r>
            <a:endParaRPr sz="1100">
              <a:latin typeface="Times New Roman"/>
              <a:cs typeface="Times New Roman"/>
            </a:endParaRPr>
          </a:p>
          <a:p>
            <a:pPr marL="118110" marR="549275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ГРЧЦ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http://www.grfc.ru</a:t>
            </a:r>
            <a:endParaRPr sz="1100">
              <a:latin typeface="Times New Roman"/>
              <a:cs typeface="Times New Roman"/>
            </a:endParaRPr>
          </a:p>
          <a:p>
            <a:pPr marL="112395" marR="74676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Роскомнадзора.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сайте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Роскомнадзора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http://www.rsoc.ru</a:t>
            </a:r>
            <a:endParaRPr sz="1100">
              <a:latin typeface="Times New Roman"/>
              <a:cs typeface="Times New Roman"/>
            </a:endParaRPr>
          </a:p>
          <a:p>
            <a:pPr marL="121285" marR="114935" indent="-9969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5"/>
              </a:rPr>
              <a:t>http://www.srr.ru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№25</a:t>
            </a:r>
            <a:endParaRPr sz="1100">
              <a:latin typeface="Times New Roman"/>
              <a:cs typeface="Times New Roman"/>
            </a:endParaRPr>
          </a:p>
          <a:p>
            <a:pPr marL="12700" marR="462280">
              <a:lnSpc>
                <a:spcPct val="98200"/>
              </a:lnSpc>
              <a:spcBef>
                <a:spcPts val="114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пребывания, </a:t>
            </a:r>
            <a:r>
              <a:rPr dirty="0" sz="1100">
                <a:latin typeface="Times New Roman"/>
                <a:cs typeface="Times New Roman"/>
              </a:rPr>
              <a:t>присоединившихся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ЕСС(05)06?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(Novice)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№26</a:t>
            </a:r>
            <a:endParaRPr sz="1100">
              <a:latin typeface="Times New Roman"/>
              <a:cs typeface="Times New Roman"/>
            </a:endParaRPr>
          </a:p>
          <a:p>
            <a:pPr marL="12700" marR="19875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Дает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беспрепятственно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ввоз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вывоз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СЕРТ?</a:t>
            </a:r>
            <a:endParaRPr sz="1100">
              <a:latin typeface="Times New Roman"/>
              <a:cs typeface="Times New Roman"/>
            </a:endParaRPr>
          </a:p>
          <a:p>
            <a:pPr marL="112395" marR="57785" indent="-90805">
              <a:lnSpc>
                <a:spcPts val="1270"/>
              </a:lnSpc>
              <a:spcBef>
                <a:spcPts val="1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заменяют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таможенные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 </a:t>
            </a:r>
            <a:r>
              <a:rPr dirty="0" sz="1100" spc="-10">
                <a:latin typeface="Times New Roman"/>
                <a:cs typeface="Times New Roman"/>
              </a:rPr>
              <a:t>отношения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ввозу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вывозу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аппаратуры</a:t>
            </a:r>
            <a:endParaRPr sz="1100">
              <a:latin typeface="Times New Roman"/>
              <a:cs typeface="Times New Roman"/>
            </a:endParaRPr>
          </a:p>
          <a:p>
            <a:pPr marL="118110" marR="427355" indent="-96520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ЕСС(05)06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№27</a:t>
            </a:r>
            <a:endParaRPr sz="1100">
              <a:latin typeface="Times New Roman"/>
              <a:cs typeface="Times New Roman"/>
            </a:endParaRPr>
          </a:p>
          <a:p>
            <a:pPr marL="12700" marR="1173480">
              <a:lnSpc>
                <a:spcPts val="1270"/>
              </a:lnSpc>
              <a:spcBef>
                <a:spcPts val="200"/>
              </a:spcBef>
            </a:pPr>
            <a:r>
              <a:rPr dirty="0" sz="1100" b="1">
                <a:latin typeface="Times New Roman"/>
                <a:cs typeface="Times New Roman"/>
              </a:rPr>
              <a:t>Какую</a:t>
            </a:r>
            <a:r>
              <a:rPr dirty="0" sz="1100" spc="8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функцию</a:t>
            </a:r>
            <a:r>
              <a:rPr dirty="0" sz="1100" spc="8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выполняет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гармонизированный</a:t>
            </a:r>
            <a:r>
              <a:rPr dirty="0" sz="1100" spc="1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радиолюбительский </a:t>
            </a:r>
            <a:r>
              <a:rPr dirty="0" sz="1100" b="1">
                <a:latin typeface="Times New Roman"/>
                <a:cs typeface="Times New Roman"/>
              </a:rPr>
              <a:t>экзаменационный</a:t>
            </a:r>
            <a:r>
              <a:rPr dirty="0" sz="1100" spc="10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сертификат</a:t>
            </a:r>
            <a:r>
              <a:rPr dirty="0" sz="1100" spc="11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HAREC?</a:t>
            </a:r>
            <a:endParaRPr sz="1100">
              <a:latin typeface="Times New Roman"/>
              <a:cs typeface="Times New Roman"/>
            </a:endParaRPr>
          </a:p>
          <a:p>
            <a:pPr marL="112395" marR="125095" indent="-90805">
              <a:lnSpc>
                <a:spcPts val="1270"/>
              </a:lnSpc>
              <a:spcBef>
                <a:spcPts val="1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18110" marR="344170" indent="-96520">
              <a:lnSpc>
                <a:spcPts val="1300"/>
              </a:lnSpc>
              <a:spcBef>
                <a:spcPts val="1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членстве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радиолюбительской 	организации</a:t>
            </a:r>
            <a:endParaRPr sz="1100">
              <a:latin typeface="Times New Roman"/>
              <a:cs typeface="Times New Roman"/>
            </a:endParaRPr>
          </a:p>
          <a:p>
            <a:pPr marL="112395" marR="246379" indent="-90805">
              <a:lnSpc>
                <a:spcPct val="98200"/>
              </a:lnSpc>
              <a:spcBef>
                <a:spcPts val="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(Novice),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21285" marR="374015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№28</a:t>
            </a:r>
            <a:endParaRPr sz="1100">
              <a:latin typeface="Times New Roman"/>
              <a:cs typeface="Times New Roman"/>
            </a:endParaRPr>
          </a:p>
          <a:p>
            <a:pPr marL="12700" marR="535940">
              <a:lnSpc>
                <a:spcPct val="100000"/>
              </a:lnSpc>
              <a:spcBef>
                <a:spcPts val="120"/>
              </a:spcBef>
            </a:pPr>
            <a:r>
              <a:rPr dirty="0" sz="1100" b="1">
                <a:latin typeface="Times New Roman"/>
                <a:cs typeface="Times New Roman"/>
              </a:rPr>
              <a:t>Какую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функцию</a:t>
            </a:r>
            <a:r>
              <a:rPr dirty="0" sz="1100" spc="8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выполняет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радиолюбительский</a:t>
            </a:r>
            <a:r>
              <a:rPr dirty="0" sz="1100" spc="10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экзаменационный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сертификат </a:t>
            </a:r>
            <a:r>
              <a:rPr dirty="0" sz="1100" b="1">
                <a:latin typeface="Times New Roman"/>
                <a:cs typeface="Times New Roman"/>
              </a:rPr>
              <a:t>новичка</a:t>
            </a:r>
            <a:r>
              <a:rPr dirty="0" sz="1100" spc="7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ARNEC?</a:t>
            </a:r>
            <a:endParaRPr sz="1100">
              <a:latin typeface="Times New Roman"/>
              <a:cs typeface="Times New Roman"/>
            </a:endParaRPr>
          </a:p>
          <a:p>
            <a:pPr marL="112395" marR="125095" indent="-90805">
              <a:lnSpc>
                <a:spcPct val="100000"/>
              </a:lnSpc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18110" marR="246379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(Novice),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12395" marR="374015" indent="-90805">
              <a:lnSpc>
                <a:spcPct val="98200"/>
              </a:lnSpc>
              <a:spcBef>
                <a:spcPts val="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656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2890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88010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45871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337820"/>
            <a:ext cx="5779770" cy="6823709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44805" marR="344170" indent="-323215">
              <a:lnSpc>
                <a:spcPts val="1300"/>
              </a:lnSpc>
              <a:spcBef>
                <a:spcPts val="18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членстве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радиолюбительской организации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№29</a:t>
            </a:r>
            <a:endParaRPr sz="1100">
              <a:latin typeface="Times New Roman"/>
              <a:cs typeface="Times New Roman"/>
            </a:endParaRPr>
          </a:p>
          <a:p>
            <a:pPr marL="12700" marR="54165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(до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дней)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RA/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RB/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R/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округа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№30</a:t>
            </a:r>
            <a:endParaRPr sz="1100">
              <a:latin typeface="Times New Roman"/>
              <a:cs typeface="Times New Roman"/>
            </a:endParaRPr>
          </a:p>
          <a:p>
            <a:pPr algn="just" marL="12700" marR="54165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3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"новичка"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(CEPT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NOVICE)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временном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дней)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R/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RС/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RU/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округа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№31</a:t>
            </a:r>
            <a:endParaRPr sz="1100">
              <a:latin typeface="Times New Roman"/>
              <a:cs typeface="Times New Roman"/>
            </a:endParaRPr>
          </a:p>
          <a:p>
            <a:pPr marL="12700" marR="22161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стране,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полученю документов?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1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ARNEC)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документов</a:t>
            </a:r>
            <a:endParaRPr sz="1100">
              <a:latin typeface="Times New Roman"/>
              <a:cs typeface="Times New Roman"/>
            </a:endParaRPr>
          </a:p>
          <a:p>
            <a:pPr marL="112395" marR="5397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21285" marR="139065" indent="-99695">
              <a:lnSpc>
                <a:spcPct val="98800"/>
              </a:lnSpc>
              <a:spcBef>
                <a:spcPts val="65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международный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ARNEC)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№32</a:t>
            </a:r>
            <a:endParaRPr sz="1100">
              <a:latin typeface="Times New Roman"/>
              <a:cs typeface="Times New Roman"/>
            </a:endParaRPr>
          </a:p>
          <a:p>
            <a:pPr marL="12700" marR="34671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экзаменов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радиолюбитель,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экзаменационный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HAREC?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(Смотри</a:t>
            </a:r>
            <a:r>
              <a:rPr dirty="0" sz="1100" spc="80" i="1">
                <a:latin typeface="Times New Roman"/>
                <a:cs typeface="Times New Roman"/>
              </a:rPr>
              <a:t> </a:t>
            </a:r>
            <a:r>
              <a:rPr dirty="0" sz="1100" spc="-10" i="1">
                <a:latin typeface="Times New Roman"/>
                <a:cs typeface="Times New Roman"/>
              </a:rPr>
              <a:t>подсказку)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56360" y="350520"/>
            <a:ext cx="4962525" cy="3810000"/>
            <a:chOff x="1356360" y="350520"/>
            <a:chExt cx="4962525" cy="3810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9309" y="356616"/>
              <a:ext cx="4923098" cy="379780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356360" y="350519"/>
              <a:ext cx="4962525" cy="3810000"/>
            </a:xfrm>
            <a:custGeom>
              <a:avLst/>
              <a:gdLst/>
              <a:ahLst/>
              <a:cxnLst/>
              <a:rect l="l" t="t" r="r" b="b"/>
              <a:pathLst>
                <a:path w="4962525" h="3810000">
                  <a:moveTo>
                    <a:pt x="4956035" y="0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3803904"/>
                  </a:lnTo>
                  <a:lnTo>
                    <a:pt x="0" y="3810000"/>
                  </a:lnTo>
                  <a:lnTo>
                    <a:pt x="6096" y="3810000"/>
                  </a:lnTo>
                  <a:lnTo>
                    <a:pt x="4956035" y="3810000"/>
                  </a:lnTo>
                  <a:lnTo>
                    <a:pt x="4956035" y="3803904"/>
                  </a:lnTo>
                  <a:lnTo>
                    <a:pt x="6096" y="3803904"/>
                  </a:lnTo>
                  <a:lnTo>
                    <a:pt x="6096" y="6096"/>
                  </a:lnTo>
                  <a:lnTo>
                    <a:pt x="4956035" y="6096"/>
                  </a:lnTo>
                  <a:lnTo>
                    <a:pt x="4956035" y="0"/>
                  </a:lnTo>
                  <a:close/>
                </a:path>
                <a:path w="4962525" h="3810000">
                  <a:moveTo>
                    <a:pt x="4962144" y="0"/>
                  </a:moveTo>
                  <a:lnTo>
                    <a:pt x="4956048" y="0"/>
                  </a:lnTo>
                  <a:lnTo>
                    <a:pt x="4956048" y="6096"/>
                  </a:lnTo>
                  <a:lnTo>
                    <a:pt x="4956048" y="3803904"/>
                  </a:lnTo>
                  <a:lnTo>
                    <a:pt x="4956048" y="3810000"/>
                  </a:lnTo>
                  <a:lnTo>
                    <a:pt x="4962144" y="3810000"/>
                  </a:lnTo>
                  <a:lnTo>
                    <a:pt x="4962144" y="3803904"/>
                  </a:lnTo>
                  <a:lnTo>
                    <a:pt x="4962144" y="6096"/>
                  </a:lnTo>
                  <a:lnTo>
                    <a:pt x="49621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1350264" y="50566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1384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89407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8275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8275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8275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8275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4133799"/>
            <a:ext cx="5779770" cy="547243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"А"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HAREC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№33</a:t>
            </a:r>
            <a:endParaRPr sz="1100">
              <a:latin typeface="Times New Roman"/>
              <a:cs typeface="Times New Roman"/>
            </a:endParaRPr>
          </a:p>
          <a:p>
            <a:pPr marL="12700" marR="101219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гармонизированного </a:t>
            </a:r>
            <a:r>
              <a:rPr dirty="0" sz="1100">
                <a:latin typeface="Times New Roman"/>
                <a:cs typeface="Times New Roman"/>
              </a:rPr>
              <a:t>радиолюбительского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HAREC?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Женеве</a:t>
            </a:r>
            <a:endParaRPr sz="1100">
              <a:latin typeface="Times New Roman"/>
              <a:cs typeface="Times New Roman"/>
            </a:endParaRPr>
          </a:p>
          <a:p>
            <a:pPr marL="118110" marR="107950" indent="-96520">
              <a:lnSpc>
                <a:spcPct val="988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Международных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существует.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национальные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экзамены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темами,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№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рекомендаций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T/R61-</a:t>
            </a:r>
            <a:r>
              <a:rPr dirty="0" sz="1100" spc="-25">
                <a:latin typeface="Times New Roman"/>
                <a:cs typeface="Times New Roman"/>
              </a:rPr>
              <a:t>02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Вене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Заочно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Европейского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комитета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адресу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ct val="100000"/>
              </a:lnSpc>
            </a:pP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http://www.ero.dk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№34</a:t>
            </a:r>
            <a:endParaRPr sz="1100">
              <a:latin typeface="Times New Roman"/>
              <a:cs typeface="Times New Roman"/>
            </a:endParaRPr>
          </a:p>
          <a:p>
            <a:pPr marL="12700" marR="61404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гражданин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гармонизированного </a:t>
            </a:r>
            <a:r>
              <a:rPr dirty="0" sz="1100">
                <a:latin typeface="Times New Roman"/>
                <a:cs typeface="Times New Roman"/>
              </a:rPr>
              <a:t>радиолюбительского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пределами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организации</a:t>
            </a:r>
            <a:endParaRPr sz="1100">
              <a:latin typeface="Times New Roman"/>
              <a:cs typeface="Times New Roman"/>
            </a:endParaRPr>
          </a:p>
          <a:p>
            <a:pPr marL="121285" marR="16891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гражданин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(класс),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CEPT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№35</a:t>
            </a:r>
            <a:endParaRPr sz="1100">
              <a:latin typeface="Times New Roman"/>
              <a:cs typeface="Times New Roman"/>
            </a:endParaRPr>
          </a:p>
          <a:p>
            <a:pPr marL="12700" marR="55054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цели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283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81939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06882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9860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8415540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92011"/>
                </a:lnTo>
                <a:lnTo>
                  <a:pt x="0" y="198107"/>
                </a:lnTo>
                <a:lnTo>
                  <a:pt x="9131" y="198107"/>
                </a:lnTo>
                <a:lnTo>
                  <a:pt x="9131" y="192011"/>
                </a:lnTo>
                <a:lnTo>
                  <a:pt x="9131" y="15227"/>
                </a:lnTo>
                <a:lnTo>
                  <a:pt x="9131" y="6083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83"/>
                </a:lnTo>
                <a:lnTo>
                  <a:pt x="5772912" y="6083"/>
                </a:lnTo>
                <a:lnTo>
                  <a:pt x="5772912" y="15227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198107"/>
                </a:lnTo>
                <a:lnTo>
                  <a:pt x="5772912" y="198107"/>
                </a:lnTo>
                <a:lnTo>
                  <a:pt x="5779008" y="198107"/>
                </a:lnTo>
                <a:lnTo>
                  <a:pt x="5779008" y="192011"/>
                </a:lnTo>
                <a:lnTo>
                  <a:pt x="5779008" y="15227"/>
                </a:lnTo>
                <a:lnTo>
                  <a:pt x="5779008" y="6083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6846"/>
            <a:ext cx="5779770" cy="93281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811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Бесплатная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переговорная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Самообучение,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переговорная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исследования</a:t>
            </a:r>
            <a:endParaRPr sz="1100">
              <a:latin typeface="Times New Roman"/>
              <a:cs typeface="Times New Roman"/>
            </a:endParaRPr>
          </a:p>
          <a:p>
            <a:pPr marL="121285" marR="600710" indent="-99695">
              <a:lnSpc>
                <a:spcPts val="1270"/>
              </a:lnSpc>
              <a:spcBef>
                <a:spcPts val="200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Взаимная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территориях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общего 	пользования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№36</a:t>
            </a:r>
            <a:endParaRPr sz="1100">
              <a:latin typeface="Times New Roman"/>
              <a:cs typeface="Times New Roman"/>
            </a:endParaRPr>
          </a:p>
          <a:p>
            <a:pPr marL="12700" marR="514984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лица, </a:t>
            </a:r>
            <a:r>
              <a:rPr dirty="0" sz="1100">
                <a:latin typeface="Times New Roman"/>
                <a:cs typeface="Times New Roman"/>
              </a:rPr>
              <a:t>допущенные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стационарную,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18110" marR="2476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занимающимися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радиотехникой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исключительно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личного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интереса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извлечения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выгоды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№37</a:t>
            </a:r>
            <a:endParaRPr sz="1100">
              <a:latin typeface="Times New Roman"/>
              <a:cs typeface="Times New Roman"/>
            </a:endParaRPr>
          </a:p>
          <a:p>
            <a:pPr marL="12700" marR="90741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определена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связи?</a:t>
            </a:r>
            <a:endParaRPr sz="1100">
              <a:latin typeface="Times New Roman"/>
              <a:cs typeface="Times New Roman"/>
            </a:endParaRPr>
          </a:p>
          <a:p>
            <a:pPr marL="112395" marR="262255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правительственное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учреждение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ответственное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</a:t>
            </a:r>
            <a:endParaRPr sz="1100">
              <a:latin typeface="Times New Roman"/>
              <a:cs typeface="Times New Roman"/>
            </a:endParaRPr>
          </a:p>
          <a:p>
            <a:pPr marL="118110" marR="91948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надзор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спектра</a:t>
            </a:r>
            <a:endParaRPr sz="1100">
              <a:latin typeface="Times New Roman"/>
              <a:cs typeface="Times New Roman"/>
            </a:endParaRPr>
          </a:p>
          <a:p>
            <a:pPr marL="112395" marR="53975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участника,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заявившая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администрирует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сети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</a:t>
            </a:r>
            <a:endParaRPr sz="1100">
              <a:latin typeface="Times New Roman"/>
              <a:cs typeface="Times New Roman"/>
            </a:endParaRPr>
          </a:p>
          <a:p>
            <a:pPr marL="121285" marR="428625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правительственное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учреждение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ответственное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выполнение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обязательств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Уставу Международного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Конвенции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регламентам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№38</a:t>
            </a:r>
            <a:endParaRPr sz="1100">
              <a:latin typeface="Times New Roman"/>
              <a:cs typeface="Times New Roman"/>
            </a:endParaRPr>
          </a:p>
          <a:p>
            <a:pPr marL="12700" marR="5016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вправе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претендовать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какая-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закреплена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освобождена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какой-</a:t>
            </a:r>
            <a:r>
              <a:rPr dirty="0" sz="1100" spc="-25">
                <a:latin typeface="Times New Roman"/>
                <a:cs typeface="Times New Roman"/>
              </a:rPr>
              <a:t>то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времени: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участвующая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тренировке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«круглый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стол»?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1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одна 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«круглый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стол»?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тренировке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№39</a:t>
            </a:r>
            <a:endParaRPr sz="1100">
              <a:latin typeface="Times New Roman"/>
              <a:cs typeface="Times New Roman"/>
            </a:endParaRPr>
          </a:p>
          <a:p>
            <a:pPr marL="12700" marR="80772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союза электросвязи?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Допустимая,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приемлемая,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вредная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Допустимая,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приемлемая,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неприемлемая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Допустимая,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недопустимая,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неприемлемая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Допустимая,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недопустимая,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вредная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№40</a:t>
            </a:r>
            <a:endParaRPr sz="1100">
              <a:latin typeface="Times New Roman"/>
              <a:cs typeface="Times New Roman"/>
            </a:endParaRPr>
          </a:p>
          <a:p>
            <a:pPr marL="12700" marR="222885">
              <a:lnSpc>
                <a:spcPct val="982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существенно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ухудшающая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качество,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затрудняющая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неоднократно </a:t>
            </a:r>
            <a:r>
              <a:rPr dirty="0" sz="1100">
                <a:latin typeface="Times New Roman"/>
                <a:cs typeface="Times New Roman"/>
              </a:rPr>
              <a:t>прерывающая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Неприемлемая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Критическая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Вредная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24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7155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30656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2237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37820"/>
            <a:ext cx="5779770" cy="92271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Недопустимая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№41</a:t>
            </a:r>
            <a:endParaRPr sz="1100">
              <a:latin typeface="Times New Roman"/>
              <a:cs typeface="Times New Roman"/>
            </a:endParaRPr>
          </a:p>
          <a:p>
            <a:pPr marL="12700" marR="58483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помеха,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Критическая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Приемлемая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Вредная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Согласованная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№42</a:t>
            </a:r>
            <a:endParaRPr sz="1100">
              <a:latin typeface="Times New Roman"/>
              <a:cs typeface="Times New Roman"/>
            </a:endParaRPr>
          </a:p>
          <a:p>
            <a:pPr marL="12700" marR="39687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помеха,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удовлетворяющая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количественным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критериям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критериям </a:t>
            </a:r>
            <a:r>
              <a:rPr dirty="0" sz="1100">
                <a:latin typeface="Times New Roman"/>
                <a:cs typeface="Times New Roman"/>
              </a:rPr>
              <a:t>совместного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Допустимая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Вредная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Приемлемая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Согласованная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№43</a:t>
            </a:r>
            <a:endParaRPr sz="1100">
              <a:latin typeface="Times New Roman"/>
              <a:cs typeface="Times New Roman"/>
            </a:endParaRPr>
          </a:p>
          <a:p>
            <a:pPr marL="12700" marR="58801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18110" marR="45402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Воздействие,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проявляющееся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ухудшении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ошибках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потере 	информации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Воздействие,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радиооператора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№44</a:t>
            </a:r>
            <a:endParaRPr sz="1100">
              <a:latin typeface="Times New Roman"/>
              <a:cs typeface="Times New Roman"/>
            </a:endParaRPr>
          </a:p>
          <a:p>
            <a:pPr marL="12700" marR="280035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7070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нижней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занимает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7070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Международного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квалифицируется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7067 кГц?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Побочное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Вредное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Недопустимое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Внеполосное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№45</a:t>
            </a:r>
            <a:endParaRPr sz="1100">
              <a:latin typeface="Times New Roman"/>
              <a:cs typeface="Times New Roman"/>
            </a:endParaRPr>
          </a:p>
          <a:p>
            <a:pPr marL="12700" marR="138430">
              <a:lnSpc>
                <a:spcPct val="98200"/>
              </a:lnSpc>
              <a:spcBef>
                <a:spcPts val="145"/>
              </a:spcBef>
            </a:pP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7070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нижней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самовозбуждения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двух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частот: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7067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7070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10203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10206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Регламентом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квалифицируется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этой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10203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10206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Недопустимое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Побочное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Вредное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Внеполосное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sz="1100">
              <a:latin typeface="Times New Roman"/>
              <a:cs typeface="Times New Roman"/>
            </a:endParaRPr>
          </a:p>
          <a:p>
            <a:pPr marL="268605" marR="262890" indent="6096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Нормативные</a:t>
            </a:r>
            <a:r>
              <a:rPr dirty="0" sz="1300" spc="-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правовые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акты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Российской</a:t>
            </a:r>
            <a:r>
              <a:rPr dirty="0" sz="1300" spc="6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Федерации, </a:t>
            </a:r>
            <a:r>
              <a:rPr dirty="0" sz="1300" spc="-10" b="1">
                <a:latin typeface="Times New Roman"/>
                <a:cs typeface="Times New Roman"/>
              </a:rPr>
              <a:t>касающиеся </a:t>
            </a:r>
            <a:r>
              <a:rPr dirty="0" sz="1300" b="1">
                <a:latin typeface="Times New Roman"/>
                <a:cs typeface="Times New Roman"/>
              </a:rPr>
              <a:t>использования радиочастотного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спектра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службы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7800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0388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6299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0408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4642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46963"/>
            <a:ext cx="5779770" cy="9198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№46</a:t>
            </a:r>
            <a:endParaRPr sz="1100">
              <a:latin typeface="Times New Roman"/>
              <a:cs typeface="Times New Roman"/>
            </a:endParaRPr>
          </a:p>
          <a:p>
            <a:pPr marL="12700" marR="31242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определяются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(частоты,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вид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мощность)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юридическому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лицу?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Формой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лица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руководителя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лица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Стажем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радиооператора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№48</a:t>
            </a:r>
            <a:endParaRPr sz="1100">
              <a:latin typeface="Times New Roman"/>
              <a:cs typeface="Times New Roman"/>
            </a:endParaRPr>
          </a:p>
          <a:p>
            <a:pPr marL="12700" marR="15049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требовании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местоположение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Продолжать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№49</a:t>
            </a:r>
            <a:endParaRPr sz="1100">
              <a:latin typeface="Times New Roman"/>
              <a:cs typeface="Times New Roman"/>
            </a:endParaRPr>
          </a:p>
          <a:p>
            <a:pPr marL="12700" marR="50673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спутниковая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Федерации?</a:t>
            </a:r>
            <a:endParaRPr sz="1100">
              <a:latin typeface="Times New Roman"/>
              <a:cs typeface="Times New Roman"/>
            </a:endParaRPr>
          </a:p>
          <a:p>
            <a:pPr marL="112395" marR="46355" indent="-90805">
              <a:lnSpc>
                <a:spcPts val="1300"/>
              </a:lnSpc>
              <a:spcBef>
                <a:spcPts val="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улучшении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мастерства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обслуживающего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персонала,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поощрения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визитов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18110" marR="309880" indent="-96520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бесплатными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средствами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мобильными.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разработки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радиосхем,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разработчиков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радиосхем</a:t>
            </a:r>
            <a:endParaRPr sz="1100">
              <a:latin typeface="Times New Roman"/>
              <a:cs typeface="Times New Roman"/>
            </a:endParaRPr>
          </a:p>
          <a:p>
            <a:pPr marL="121285" marR="246379" indent="-99695">
              <a:lnSpc>
                <a:spcPct val="988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самореализации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сфере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радиоспорта,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изучения,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исследования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экспериментального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новых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технологий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творчества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молодежи,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социальной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реабилитации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ограниченными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возможностями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18110" marR="18478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Политика,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религия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коммерческая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реклама,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высказывания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экстремистского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характера,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запрещённых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тем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политика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№51</a:t>
            </a:r>
            <a:endParaRPr sz="1100">
              <a:latin typeface="Times New Roman"/>
              <a:cs typeface="Times New Roman"/>
            </a:endParaRPr>
          </a:p>
          <a:p>
            <a:pPr marL="12700" marR="499109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службы?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прослушивании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24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38632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809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236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6596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08608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37820"/>
            <a:ext cx="5779770" cy="9286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составляющие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тайну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№52</a:t>
            </a:r>
            <a:endParaRPr sz="1100">
              <a:latin typeface="Times New Roman"/>
              <a:cs typeface="Times New Roman"/>
            </a:endParaRPr>
          </a:p>
          <a:p>
            <a:pPr marL="12700" marR="113664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контролирует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(СРР)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Главный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(ФГУП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ГРЧЦ)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Роскомнадзор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Шесть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№54</a:t>
            </a:r>
            <a:endParaRPr sz="1100">
              <a:latin typeface="Times New Roman"/>
              <a:cs typeface="Times New Roman"/>
            </a:endParaRPr>
          </a:p>
          <a:p>
            <a:pPr marL="12700" marR="84963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один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ограничений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№55</a:t>
            </a:r>
            <a:endParaRPr sz="1100">
              <a:latin typeface="Times New Roman"/>
              <a:cs typeface="Times New Roman"/>
            </a:endParaRPr>
          </a:p>
          <a:p>
            <a:pPr marL="12700" marR="431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наибольшие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Первая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Четвёртая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«Экстра»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«Супер»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№56</a:t>
            </a:r>
            <a:endParaRPr sz="1100">
              <a:latin typeface="Times New Roman"/>
              <a:cs typeface="Times New Roman"/>
            </a:endParaRPr>
          </a:p>
          <a:p>
            <a:pPr marL="12700" marR="70040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любительским </a:t>
            </a:r>
            <a:r>
              <a:rPr dirty="0" sz="1100">
                <a:latin typeface="Times New Roman"/>
                <a:cs typeface="Times New Roman"/>
              </a:rPr>
              <a:t>радиостанциям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10">
                <a:latin typeface="Times New Roman"/>
                <a:cs typeface="Times New Roman"/>
              </a:rPr>
              <a:t> ограничена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Десять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№57</a:t>
            </a:r>
            <a:endParaRPr sz="1100">
              <a:latin typeface="Times New Roman"/>
              <a:cs typeface="Times New Roman"/>
            </a:endParaRPr>
          </a:p>
          <a:p>
            <a:pPr marL="12700" marR="30797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любительских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метров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УКВ-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метров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№58</a:t>
            </a:r>
            <a:endParaRPr sz="1100">
              <a:latin typeface="Times New Roman"/>
              <a:cs typeface="Times New Roman"/>
            </a:endParaRPr>
          </a:p>
          <a:p>
            <a:pPr marL="12700" marR="9334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9080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6606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922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3459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77240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1958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37820"/>
            <a:ext cx="5779770" cy="923163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12395" marR="879475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18110" marR="168275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  <a:p>
            <a:pPr marL="112395" marR="47307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  <a:p>
            <a:pPr marL="121285" marR="487680" indent="-9969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	запрещено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№59</a:t>
            </a:r>
            <a:endParaRPr sz="1100">
              <a:latin typeface="Times New Roman"/>
              <a:cs typeface="Times New Roman"/>
            </a:endParaRPr>
          </a:p>
          <a:p>
            <a:pPr marL="12700" marR="54737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12395" marR="78740" indent="-90805">
              <a:lnSpc>
                <a:spcPts val="127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 1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21285" marR="38227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приставка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суффикс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"Роман-Жук-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Дмитрий-Анна-</a:t>
            </a:r>
            <a:r>
              <a:rPr dirty="0" sz="1100" spc="-10">
                <a:latin typeface="Times New Roman"/>
                <a:cs typeface="Times New Roman"/>
              </a:rPr>
              <a:t>Василий"?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RW3DAV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RQ3DAW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RG3DAV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RV3DAW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"Роман-Знак-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Дмитрий-Галина-</a:t>
            </a:r>
            <a:r>
              <a:rPr dirty="0" sz="1100" spc="-10">
                <a:latin typeface="Times New Roman"/>
                <a:cs typeface="Times New Roman"/>
              </a:rPr>
              <a:t>Зинаида"?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RX3DGZ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RZ3DHZ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RZ3DGZ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RZ3DGX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"Ульяна-Анна-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Щука-Жук-Иван-</a:t>
            </a:r>
            <a:r>
              <a:rPr dirty="0" sz="1100" spc="-10">
                <a:latin typeface="Times New Roman"/>
                <a:cs typeface="Times New Roman"/>
              </a:rPr>
              <a:t>Краткий"?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UA3VQIK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UA3VQJ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UA3QVI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UA3QVJ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67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931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937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617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8790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13790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6846"/>
            <a:ext cx="5779770" cy="93522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UN8AAA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UK8AAA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US5AAA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UA9AAA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№65</a:t>
            </a:r>
            <a:endParaRPr sz="1100">
              <a:latin typeface="Times New Roman"/>
              <a:cs typeface="Times New Roman"/>
            </a:endParaRPr>
          </a:p>
          <a:p>
            <a:pPr marL="12700" marR="429259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автомобиле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судне?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UA3AA/m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UA3AA/mm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UA3AA/s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использовал</a:t>
            </a:r>
            <a:r>
              <a:rPr dirty="0" sz="1100" spc="3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Э.Т.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Кренкель?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UA1FA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UW3DI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R1FL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RAEM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Кому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RAEM?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Лбов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Ф.А.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Кренкель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Э.Т.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Лаповок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Я.С.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Кудрявцев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Ю.Н.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№68</a:t>
            </a:r>
            <a:endParaRPr sz="1100">
              <a:latin typeface="Times New Roman"/>
              <a:cs typeface="Times New Roman"/>
            </a:endParaRPr>
          </a:p>
          <a:p>
            <a:pPr marL="12700" marR="15176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ветерану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Великой </a:t>
            </a:r>
            <a:r>
              <a:rPr dirty="0" sz="1100">
                <a:latin typeface="Times New Roman"/>
                <a:cs typeface="Times New Roman"/>
              </a:rPr>
              <a:t>Отечественной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войны?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R3DAAD/B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R3DAAD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 </a:t>
            </a:r>
            <a:r>
              <a:rPr dirty="0" sz="1100" spc="-25">
                <a:latin typeface="Times New Roman"/>
                <a:cs typeface="Times New Roman"/>
              </a:rPr>
              <a:t>RZ9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R9,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UI9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UA3AA/QRP?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77696" y="143865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52803" y="542036"/>
            <a:ext cx="5578475" cy="21545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0" marR="119380" indent="-96520">
              <a:lnSpc>
                <a:spcPct val="100000"/>
              </a:lnSpc>
              <a:spcBef>
                <a:spcPts val="125"/>
              </a:spcBef>
              <a:buSzPct val="72727"/>
              <a:buAutoNum type="alphaLcParenR" startAt="2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Длинные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могут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затруднить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пользование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ситуации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слушающим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операторам-</a:t>
            </a:r>
            <a:r>
              <a:rPr dirty="0" sz="1100" spc="-10">
                <a:latin typeface="Times New Roman"/>
                <a:cs typeface="Times New Roman"/>
              </a:rPr>
              <a:t>нерадиолюбителям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 startAt="2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повысить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расстояния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№90</a:t>
            </a:r>
            <a:endParaRPr sz="1100">
              <a:latin typeface="Times New Roman"/>
              <a:cs typeface="Times New Roman"/>
            </a:endParaRPr>
          </a:p>
          <a:p>
            <a:pPr marL="12700" marR="55054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Зачем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ретранслятор,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спутнике,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излучаемую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хорошо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слышно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допплеровский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сдвиг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избежать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перегрузки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(транспондера)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82267" y="286664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52803" y="3038348"/>
            <a:ext cx="309753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"радиосвязь"?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QSO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12546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4300220"/>
            <a:ext cx="3932554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"изменение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QRG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3873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77696" y="6644640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92036"/>
                </a:moveTo>
                <a:lnTo>
                  <a:pt x="5553456" y="192036"/>
                </a:lnTo>
                <a:lnTo>
                  <a:pt x="9144" y="192036"/>
                </a:lnTo>
                <a:lnTo>
                  <a:pt x="0" y="19203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36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52803" y="5559044"/>
            <a:ext cx="5578475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"прекращение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"атмосферные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790803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8079740"/>
            <a:ext cx="472567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"помехи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916990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№96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0022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6415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0167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6047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1958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2430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менее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Нельзя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определить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№72</a:t>
            </a:r>
            <a:endParaRPr sz="1100">
              <a:latin typeface="Times New Roman"/>
              <a:cs typeface="Times New Roman"/>
            </a:endParaRPr>
          </a:p>
          <a:p>
            <a:pPr marL="12700" marR="106045">
              <a:lnSpc>
                <a:spcPct val="98200"/>
              </a:lnSpc>
              <a:spcBef>
                <a:spcPts val="145"/>
              </a:spcBef>
            </a:pP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любительскую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"SOS"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"MAYDAY"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радиочастотах,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другим </a:t>
            </a:r>
            <a:r>
              <a:rPr dirty="0" sz="1100">
                <a:latin typeface="Times New Roman"/>
                <a:cs typeface="Times New Roman"/>
              </a:rPr>
              <a:t>службам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штормовое </a:t>
            </a:r>
            <a:r>
              <a:rPr dirty="0" sz="1100" spc="-10">
                <a:latin typeface="Times New Roman"/>
                <a:cs typeface="Times New Roman"/>
              </a:rPr>
              <a:t>предупреждение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12395" marR="175895" indent="-90805">
              <a:lnSpc>
                <a:spcPts val="1270"/>
              </a:lnSpc>
              <a:spcBef>
                <a:spcPts val="2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жизни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здоровью 	граждан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(через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15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минут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часа)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музыку?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вечернее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время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музыкальных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№74</a:t>
            </a:r>
            <a:endParaRPr sz="1100">
              <a:latin typeface="Times New Roman"/>
              <a:cs typeface="Times New Roman"/>
            </a:endParaRPr>
          </a:p>
          <a:p>
            <a:pPr marL="12700" marR="35687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самостоятельно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билета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2395" marR="474345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квалификации,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образует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радиочастотам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12395" marR="14732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Радиочастотная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Главного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также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округов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филиалов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Республиках,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областях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Территориальное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№76</a:t>
            </a:r>
            <a:endParaRPr sz="1100">
              <a:latin typeface="Times New Roman"/>
              <a:cs typeface="Times New Roman"/>
            </a:endParaRPr>
          </a:p>
          <a:p>
            <a:pPr marL="12700" marR="15367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(РЭС),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получить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два: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жительства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дачу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166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593335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51052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81015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8675"/>
            <a:ext cx="5779770" cy="9033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личным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-10">
                <a:latin typeface="Times New Roman"/>
                <a:cs typeface="Times New Roman"/>
              </a:rPr>
              <a:t> службы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№78</a:t>
            </a:r>
            <a:endParaRPr sz="1100">
              <a:latin typeface="Times New Roman"/>
              <a:cs typeface="Times New Roman"/>
            </a:endParaRPr>
          </a:p>
          <a:p>
            <a:pPr marL="12700" marR="306705">
              <a:lnSpc>
                <a:spcPct val="98200"/>
              </a:lnSpc>
              <a:spcBef>
                <a:spcPts val="114"/>
              </a:spcBef>
            </a:pPr>
            <a:r>
              <a:rPr dirty="0" sz="1100">
                <a:latin typeface="Times New Roman"/>
                <a:cs typeface="Times New Roman"/>
              </a:rPr>
              <a:t>Эксплуатация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(лицензии),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если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(обязательна)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влечет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административное </a:t>
            </a:r>
            <a:r>
              <a:rPr dirty="0" sz="1100">
                <a:latin typeface="Times New Roman"/>
                <a:cs typeface="Times New Roman"/>
              </a:rPr>
              <a:t>наказание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виде: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Предупреждение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письменной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форме.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Лишение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предоставленного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года.</a:t>
            </a:r>
            <a:endParaRPr sz="1100">
              <a:latin typeface="Times New Roman"/>
              <a:cs typeface="Times New Roman"/>
            </a:endParaRPr>
          </a:p>
          <a:p>
            <a:pPr marL="112395" marR="72898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Наложение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штрафа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конфискацией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таковой.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Административный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арест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 срок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пятнадцати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суток.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№79</a:t>
            </a:r>
            <a:endParaRPr sz="1100">
              <a:latin typeface="Times New Roman"/>
              <a:cs typeface="Times New Roman"/>
            </a:endParaRPr>
          </a:p>
          <a:p>
            <a:pPr marL="12700" marR="457834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радиосвязей?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Министерства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(МВД)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Постановлением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(ППРФ)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Госинспекции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(ГИЭ)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№80</a:t>
            </a:r>
            <a:endParaRPr sz="1100">
              <a:latin typeface="Times New Roman"/>
              <a:cs typeface="Times New Roman"/>
            </a:endParaRPr>
          </a:p>
          <a:p>
            <a:pPr marL="12700" marR="90170">
              <a:lnSpc>
                <a:spcPct val="98200"/>
              </a:lnSpc>
              <a:spcBef>
                <a:spcPts val="145"/>
              </a:spcBef>
            </a:pP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(категории),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зарегистрированной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переданной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доверенности?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доверенность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заверена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нотариально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полиции</a:t>
            </a:r>
            <a:endParaRPr sz="1100">
              <a:latin typeface="Times New Roman"/>
              <a:cs typeface="Times New Roman"/>
            </a:endParaRPr>
          </a:p>
          <a:p>
            <a:pPr marL="121285" marR="149225" indent="-99695">
              <a:lnSpc>
                <a:spcPct val="982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указанного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о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опознавания?</a:t>
            </a:r>
            <a:endParaRPr sz="1100">
              <a:latin typeface="Times New Roman"/>
              <a:cs typeface="Times New Roman"/>
            </a:endParaRPr>
          </a:p>
          <a:p>
            <a:pPr marL="112395" marR="13589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разрешением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marR="5143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№82</a:t>
            </a:r>
            <a:endParaRPr sz="1100">
              <a:latin typeface="Times New Roman"/>
              <a:cs typeface="Times New Roman"/>
            </a:endParaRPr>
          </a:p>
          <a:p>
            <a:pPr marL="12700" marR="34671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аппаратный журнал?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стационарной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местными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корреспондентами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цифровыми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9415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5326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791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21791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8059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8275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8275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8275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8275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46963"/>
            <a:ext cx="5779770" cy="92443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№83</a:t>
            </a:r>
            <a:endParaRPr sz="1100">
              <a:latin typeface="Times New Roman"/>
              <a:cs typeface="Times New Roman"/>
            </a:endParaRPr>
          </a:p>
          <a:p>
            <a:pPr marL="12700" marR="13335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рапорта</a:t>
            </a:r>
            <a:endParaRPr sz="1100">
              <a:latin typeface="Times New Roman"/>
              <a:cs typeface="Times New Roman"/>
            </a:endParaRPr>
          </a:p>
          <a:p>
            <a:pPr marL="121285" marR="281305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местонахождение,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краткая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№84</a:t>
            </a:r>
            <a:endParaRPr sz="1100">
              <a:latin typeface="Times New Roman"/>
              <a:cs typeface="Times New Roman"/>
            </a:endParaRPr>
          </a:p>
          <a:p>
            <a:pPr marL="12700" marR="8255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любительского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радиомаяка?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потребляемый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8110" marR="47117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радиомаяков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ведётся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выключения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Список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допущенных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храниться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 лет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шести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месяцев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того,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начат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Вечно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№86</a:t>
            </a:r>
            <a:endParaRPr sz="1100">
              <a:latin typeface="Times New Roman"/>
              <a:cs typeface="Times New Roman"/>
            </a:endParaRPr>
          </a:p>
          <a:p>
            <a:pPr marL="12700" marR="16446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>
                <a:latin typeface="Times New Roman"/>
                <a:cs typeface="Times New Roman"/>
              </a:rPr>
              <a:t>отдельного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проведённых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бумажном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носителе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компьютера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№87</a:t>
            </a:r>
            <a:endParaRPr sz="1100">
              <a:latin typeface="Times New Roman"/>
              <a:cs typeface="Times New Roman"/>
            </a:endParaRPr>
          </a:p>
          <a:p>
            <a:pPr marL="12700" marR="69469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какую-</a:t>
            </a:r>
            <a:r>
              <a:rPr dirty="0" sz="1100" spc="-20">
                <a:latin typeface="Times New Roman"/>
                <a:cs typeface="Times New Roman"/>
              </a:rPr>
              <a:t>либо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обязательной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информацию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Нельзя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21285" marR="1955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№88</a:t>
            </a:r>
            <a:endParaRPr sz="1100">
              <a:latin typeface="Times New Roman"/>
              <a:cs typeface="Times New Roman"/>
            </a:endParaRPr>
          </a:p>
          <a:p>
            <a:pPr marL="12700" marR="512445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частотной </a:t>
            </a:r>
            <a:r>
              <a:rPr dirty="0" sz="1100">
                <a:latin typeface="Times New Roman"/>
                <a:cs typeface="Times New Roman"/>
              </a:rPr>
              <a:t>модуляцией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(FM)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радиолюбительских спутников?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144.0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144.5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145,206-145,594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50264" y="93969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67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931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937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617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0436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8675"/>
            <a:ext cx="5779770" cy="9140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регулярно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Морзе?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Новости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Телеметрию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№93</a:t>
            </a:r>
            <a:endParaRPr sz="1100">
              <a:latin typeface="Times New Roman"/>
              <a:cs typeface="Times New Roman"/>
            </a:endParaRPr>
          </a:p>
          <a:p>
            <a:pPr marL="12700" marR="1651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пользуются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преимуществом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любительский ретранслятор?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Стационарные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Иностранные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Местные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Носимые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возимые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№94</a:t>
            </a:r>
            <a:endParaRPr sz="1100">
              <a:latin typeface="Times New Roman"/>
              <a:cs typeface="Times New Roman"/>
            </a:endParaRPr>
          </a:p>
          <a:p>
            <a:pPr marL="12700" marR="60706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потребоваться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одновременно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речевым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</a:t>
            </a:r>
            <a:endParaRPr sz="1100">
              <a:latin typeface="Times New Roman"/>
              <a:cs typeface="Times New Roman"/>
            </a:endParaRPr>
          </a:p>
          <a:p>
            <a:pPr marL="121285" marR="15494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09215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697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2852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26338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92036"/>
                </a:moveTo>
                <a:lnTo>
                  <a:pt x="0" y="19203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36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36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522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514603"/>
            <a:ext cx="5779770" cy="91008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18110" marR="154940" indent="-96520">
              <a:lnSpc>
                <a:spcPct val="98200"/>
              </a:lnSpc>
              <a:spcBef>
                <a:spcPts val="1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</a:t>
            </a:r>
            <a:endParaRPr sz="1100">
              <a:latin typeface="Times New Roman"/>
              <a:cs typeface="Times New Roman"/>
            </a:endParaRPr>
          </a:p>
          <a:p>
            <a:pPr marL="121285" marR="15494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</a:t>
            </a:r>
            <a:endParaRPr sz="1100">
              <a:latin typeface="Times New Roman"/>
              <a:cs typeface="Times New Roman"/>
            </a:endParaRPr>
          </a:p>
          <a:p>
            <a:pPr marL="112395" marR="15494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№99</a:t>
            </a:r>
            <a:endParaRPr sz="1100">
              <a:latin typeface="Times New Roman"/>
              <a:cs typeface="Times New Roman"/>
            </a:endParaRPr>
          </a:p>
          <a:p>
            <a:pPr marL="12700" marR="76136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1810-2000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100">
              <a:latin typeface="Times New Roman"/>
              <a:cs typeface="Times New Roman"/>
            </a:endParaRPr>
          </a:p>
          <a:p>
            <a:pPr marL="2399030" marR="201930" indent="-2192020">
              <a:lnSpc>
                <a:spcPts val="1510"/>
              </a:lnSpc>
              <a:spcBef>
                <a:spcPts val="5"/>
              </a:spcBef>
            </a:pPr>
            <a:r>
              <a:rPr dirty="0" sz="1300" b="1">
                <a:latin typeface="Times New Roman"/>
                <a:cs typeface="Times New Roman"/>
              </a:rPr>
              <a:t>Правила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процедуры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установления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радиосвязи,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ведения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окончания радиообмена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40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(CQ)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придуманный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«ник»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имя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«приём»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вызов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Убедиться,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перевести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43839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35863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7820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0408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6319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514603"/>
            <a:ext cx="5779770" cy="9030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отвечать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12395" marR="22987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буквам,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 10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дважды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295"/>
              </a:lnSpc>
              <a:spcBef>
                <a:spcPts val="114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слово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ts val="1295"/>
              </a:lnSpc>
              <a:spcBef>
                <a:spcPts val="145"/>
              </a:spcBef>
              <a:buSzPct val="72727"/>
              <a:buAutoNum type="alphaLcParenR" startAt="4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 один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слово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№103</a:t>
            </a:r>
            <a:endParaRPr sz="1100">
              <a:latin typeface="Times New Roman"/>
              <a:cs typeface="Times New Roman"/>
            </a:endParaRPr>
          </a:p>
          <a:p>
            <a:pPr marL="12700" marR="1016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радиооператоров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желающих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частоту?</a:t>
            </a:r>
            <a:endParaRPr sz="1100">
              <a:latin typeface="Times New Roman"/>
              <a:cs typeface="Times New Roman"/>
            </a:endParaRPr>
          </a:p>
          <a:p>
            <a:pPr marL="112395" marR="266700" indent="-90805">
              <a:lnSpc>
                <a:spcPts val="127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18110" marR="53975" indent="-96520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низшей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 оператору </a:t>
            </a:r>
            <a:r>
              <a:rPr dirty="0" sz="1100" spc="-10">
                <a:latin typeface="Times New Roman"/>
                <a:cs typeface="Times New Roman"/>
              </a:rPr>
              <a:t>станции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высшей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2395" marR="63246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оператору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выбирать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18110" marR="27686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достаточную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уверенного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границами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№106</a:t>
            </a:r>
            <a:endParaRPr sz="1100">
              <a:latin typeface="Times New Roman"/>
              <a:cs typeface="Times New Roman"/>
            </a:endParaRPr>
          </a:p>
          <a:p>
            <a:pPr marL="12700" marR="4762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сразу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18110" marR="53340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продолжения 	радиообмена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продолжить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голосовыми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24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547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43660" y="337820"/>
            <a:ext cx="5779770" cy="375157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даются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системе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разбираемость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"Ваш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дБ..."?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децибел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линейности</a:t>
            </a:r>
            <a:endParaRPr sz="1100">
              <a:latin typeface="Times New Roman"/>
              <a:cs typeface="Times New Roman"/>
            </a:endParaRPr>
          </a:p>
          <a:p>
            <a:pPr marL="118110" marR="6604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относительной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значение,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отметку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«S»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увеличилась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Повторите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№110</a:t>
            </a:r>
            <a:endParaRPr sz="1100">
              <a:latin typeface="Times New Roman"/>
              <a:cs typeface="Times New Roman"/>
            </a:endParaRPr>
          </a:p>
          <a:p>
            <a:pPr marL="12700" marR="20447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передаваемая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полностью?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333753" y="4090774"/>
          <a:ext cx="678180" cy="708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085"/>
                <a:gridCol w="302260"/>
              </a:tblGrid>
              <a:tr h="172085">
                <a:tc>
                  <a:txBody>
                    <a:bodyPr/>
                    <a:lstStyle/>
                    <a:p>
                      <a:pPr algn="ctr" marR="24765">
                        <a:lnSpc>
                          <a:spcPts val="1225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a)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ts val="122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4150">
                <a:tc>
                  <a:txBody>
                    <a:bodyPr/>
                    <a:lstStyle/>
                    <a:p>
                      <a:pPr algn="ctr" marR="190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b)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/>
                </a:tc>
              </a:tr>
              <a:tr h="182245"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c)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0180">
                <a:tc>
                  <a:txBody>
                    <a:bodyPr/>
                    <a:lstStyle/>
                    <a:p>
                      <a:pPr algn="ctr" marR="15875">
                        <a:lnSpc>
                          <a:spcPts val="1245"/>
                        </a:lnSpc>
                      </a:pPr>
                      <a:r>
                        <a:rPr dirty="0" sz="900" spc="55">
                          <a:latin typeface="Times New Roman"/>
                          <a:cs typeface="Times New Roman"/>
                        </a:rPr>
                        <a:t>d)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2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 descr=""/>
          <p:cNvSpPr/>
          <p:nvPr/>
        </p:nvSpPr>
        <p:spPr>
          <a:xfrm>
            <a:off x="1350264" y="497738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4959807"/>
            <a:ext cx="5779770" cy="55308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21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№111</a:t>
            </a:r>
            <a:endParaRPr sz="1100">
              <a:latin typeface="Times New Roman"/>
              <a:cs typeface="Times New Roman"/>
            </a:endParaRPr>
          </a:p>
          <a:p>
            <a:pPr marL="12700" marR="204470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отдельные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невозможно?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333753" y="5520286"/>
          <a:ext cx="678180" cy="702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085"/>
                <a:gridCol w="302260"/>
              </a:tblGrid>
              <a:tr h="168910">
                <a:tc>
                  <a:txBody>
                    <a:bodyPr/>
                    <a:lstStyle/>
                    <a:p>
                      <a:pPr algn="ctr" marR="24765">
                        <a:lnSpc>
                          <a:spcPts val="1225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a)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ts val="122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0975">
                <a:tc>
                  <a:txBody>
                    <a:bodyPr/>
                    <a:lstStyle/>
                    <a:p>
                      <a:pPr algn="ctr" marR="19050">
                        <a:lnSpc>
                          <a:spcPts val="1310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b)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2880"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c)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0180">
                <a:tc>
                  <a:txBody>
                    <a:bodyPr/>
                    <a:lstStyle/>
                    <a:p>
                      <a:pPr algn="ctr" marR="15875">
                        <a:lnSpc>
                          <a:spcPts val="1245"/>
                        </a:lnSpc>
                      </a:pPr>
                      <a:r>
                        <a:rPr dirty="0" sz="900" spc="55">
                          <a:latin typeface="Times New Roman"/>
                          <a:cs typeface="Times New Roman"/>
                        </a:rPr>
                        <a:t>d)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8100">
                        <a:lnSpc>
                          <a:spcPts val="12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0" name="object 10" descr=""/>
          <p:cNvSpPr/>
          <p:nvPr/>
        </p:nvSpPr>
        <p:spPr>
          <a:xfrm>
            <a:off x="1350264" y="640080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1350264" y="782726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350264" y="925068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343660" y="6397244"/>
            <a:ext cx="5779770" cy="32270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или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или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кодовые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фонетического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алфавита?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67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0995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5229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1140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5374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2887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8110" marR="186690" indent="-96520">
              <a:lnSpc>
                <a:spcPts val="1270"/>
              </a:lnSpc>
              <a:spcBef>
                <a:spcPts val="2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разборчивости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вызова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ультракоротковолновым?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 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№116</a:t>
            </a:r>
            <a:endParaRPr sz="1100">
              <a:latin typeface="Times New Roman"/>
              <a:cs typeface="Times New Roman"/>
            </a:endParaRPr>
          </a:p>
          <a:p>
            <a:pPr marL="12700" marR="18796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ретрансляторе,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если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73",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Подождать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даст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разговор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ретрансляторе?</a:t>
            </a:r>
            <a:endParaRPr sz="1100">
              <a:latin typeface="Times New Roman"/>
              <a:cs typeface="Times New Roman"/>
            </a:endParaRPr>
          </a:p>
          <a:p>
            <a:pPr marL="112395" marR="21844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передать: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брэк!",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хотите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участие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разговоре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 </a:t>
            </a:r>
            <a:r>
              <a:rPr dirty="0" sz="1100" spc="-10">
                <a:latin typeface="Times New Roman"/>
                <a:cs typeface="Times New Roman"/>
              </a:rPr>
              <a:t>передачами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Дождаться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станцию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перекрыть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№118</a:t>
            </a:r>
            <a:endParaRPr sz="1100">
              <a:latin typeface="Times New Roman"/>
              <a:cs typeface="Times New Roman"/>
            </a:endParaRPr>
          </a:p>
          <a:p>
            <a:pPr marL="12700" marR="95567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Почему следует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использовании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 </a:t>
            </a:r>
            <a:r>
              <a:rPr dirty="0" sz="1100" spc="-10">
                <a:latin typeface="Times New Roman"/>
                <a:cs typeface="Times New Roman"/>
              </a:rPr>
              <a:t>репитера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успеть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журнале</a:t>
            </a:r>
            <a:endParaRPr sz="1100">
              <a:latin typeface="Times New Roman"/>
              <a:cs typeface="Times New Roman"/>
            </a:endParaRPr>
          </a:p>
          <a:p>
            <a:pPr marL="121285" marR="681355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послушать,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просит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кто-либо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еще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воспользоваться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короткими?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проверить,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 отключился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слушающим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операторам-</a:t>
            </a:r>
            <a:r>
              <a:rPr dirty="0" sz="1100" spc="-10">
                <a:latin typeface="Times New Roman"/>
                <a:cs typeface="Times New Roman"/>
              </a:rPr>
              <a:t>нерадиолюбителям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повысить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расстояния</a:t>
            </a:r>
            <a:endParaRPr sz="1100">
              <a:latin typeface="Times New Roman"/>
              <a:cs typeface="Times New Roman"/>
            </a:endParaRPr>
          </a:p>
          <a:p>
            <a:pPr marL="121285" marR="31750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могут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затруднить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ситуации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№120</a:t>
            </a:r>
            <a:endParaRPr sz="1100">
              <a:latin typeface="Times New Roman"/>
              <a:cs typeface="Times New Roman"/>
            </a:endParaRPr>
          </a:p>
          <a:p>
            <a:pPr marL="12700" marR="75184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Зачем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спутнике,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излучаемую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было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хорошо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слышно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допплеровский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сдвиг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избежать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перегрузки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(транспондера)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9598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218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4805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7424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0012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2631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5227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5227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5227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5227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37820"/>
            <a:ext cx="5779770" cy="93783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"радиосвязь"?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QSL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QSO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"изменение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QRG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"прекращение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"атмосферные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"помехи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(менее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50264" y="9521952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7404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550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97738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236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4980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75690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8675"/>
            <a:ext cx="5779770" cy="93414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1752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периодичностью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конце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12395" marR="19367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десять 	минут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 её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начале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(QSL)?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оплате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услуг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Документ,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подтверждающий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Почтовая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карточка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Визитная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100">
              <a:latin typeface="Times New Roman"/>
              <a:cs typeface="Times New Roman"/>
            </a:endParaRPr>
          </a:p>
          <a:p>
            <a:pPr marL="2005964" marR="335915" indent="-166751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(телефония,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телеграфия,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цифровые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связи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и </a:t>
            </a:r>
            <a:r>
              <a:rPr dirty="0" sz="1300" b="1">
                <a:latin typeface="Times New Roman"/>
                <a:cs typeface="Times New Roman"/>
              </a:rPr>
              <a:t>передача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изображений)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38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бесед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интересные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темы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 </a:t>
            </a:r>
            <a:r>
              <a:rPr dirty="0" sz="1100" spc="-10">
                <a:latin typeface="Times New Roman"/>
                <a:cs typeface="Times New Roman"/>
              </a:rPr>
              <a:t>радиоспорту</a:t>
            </a:r>
            <a:endParaRPr sz="1100">
              <a:latin typeface="Times New Roman"/>
              <a:cs typeface="Times New Roman"/>
            </a:endParaRPr>
          </a:p>
          <a:p>
            <a:pPr marL="112395" marR="63563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мобильных 	радиостанций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новостей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«телеграф»?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«частотная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«амплитудная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голоса?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PSK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FM,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AM,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52803" y="532891"/>
            <a:ext cx="522795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(менее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62306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794763"/>
            <a:ext cx="447548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8818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3056636"/>
            <a:ext cx="5588000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32575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периодичностью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32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десять 	минут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конце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начале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4729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644644"/>
            <a:ext cx="5356860" cy="14789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(QSL)?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Документ,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подтверждающий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оплате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услуг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Визитная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Почтовая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карточка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100">
              <a:latin typeface="Times New Roman"/>
              <a:cs typeface="Times New Roman"/>
            </a:endParaRPr>
          </a:p>
          <a:p>
            <a:pPr marL="1911350" marR="5080" indent="-1664335">
              <a:lnSpc>
                <a:spcPts val="1510"/>
              </a:lnSpc>
              <a:spcBef>
                <a:spcPts val="5"/>
              </a:spcBef>
            </a:pP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</a:t>
            </a:r>
            <a:r>
              <a:rPr dirty="0" sz="1300" spc="6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(телефония,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телеграфия,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цифровые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связи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и </a:t>
            </a:r>
            <a:r>
              <a:rPr dirty="0" sz="1300" b="1">
                <a:latin typeface="Times New Roman"/>
                <a:cs typeface="Times New Roman"/>
              </a:rPr>
              <a:t>передача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изображений)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628345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6455155"/>
            <a:ext cx="514604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новостей</a:t>
            </a:r>
            <a:endParaRPr sz="1100">
              <a:latin typeface="Times New Roman"/>
              <a:cs typeface="Times New Roman"/>
            </a:endParaRPr>
          </a:p>
          <a:p>
            <a:pPr marL="127000" marR="508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мобильных 	радиостанций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радиоспорту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бесед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интересные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темы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77068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7881619"/>
            <a:ext cx="260985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«телеграф»?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89687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9140443"/>
            <a:ext cx="3366135" cy="3714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«частотная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50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9598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43660" y="337820"/>
            <a:ext cx="5779770" cy="19958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формы?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3224" y="2325623"/>
            <a:ext cx="5023671" cy="2578608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350264" y="57972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4877511"/>
            <a:ext cx="5779770" cy="12934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приведённом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непрерывного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019" y="6166103"/>
            <a:ext cx="2561812" cy="2602992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52803" y="8742374"/>
            <a:ext cx="96901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346963"/>
            <a:ext cx="5779770" cy="377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019" y="719327"/>
            <a:ext cx="2561812" cy="2602992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42153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3295599"/>
            <a:ext cx="577977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№139</a:t>
            </a:r>
            <a:endParaRPr sz="1100">
              <a:latin typeface="Times New Roman"/>
              <a:cs typeface="Times New Roman"/>
            </a:endParaRPr>
          </a:p>
          <a:p>
            <a:pPr marL="12700" marR="46037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полосой?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019" y="4745735"/>
            <a:ext cx="2561812" cy="2606040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1350264" y="824788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7328103"/>
            <a:ext cx="577977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№140</a:t>
            </a:r>
            <a:endParaRPr sz="1100">
              <a:latin typeface="Times New Roman"/>
              <a:cs typeface="Times New Roman"/>
            </a:endParaRPr>
          </a:p>
          <a:p>
            <a:pPr marL="12700" marR="48514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нижней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полосой?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019" y="350520"/>
            <a:ext cx="2561812" cy="2606040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38526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43660" y="2943860"/>
            <a:ext cx="5779770" cy="12827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(фазовой)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72747" y="4215384"/>
            <a:ext cx="2596332" cy="2715768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350264" y="782726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6904431"/>
            <a:ext cx="5779770" cy="12966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многопозиционной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2747" y="350520"/>
            <a:ext cx="2596332" cy="2715768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39593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87959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8458200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3039566"/>
            <a:ext cx="5779770" cy="65151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  <a:p>
            <a:pPr marL="112395" marR="15240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ширину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спектра</a:t>
            </a:r>
            <a:endParaRPr sz="1100">
              <a:latin typeface="Times New Roman"/>
              <a:cs typeface="Times New Roman"/>
            </a:endParaRPr>
          </a:p>
          <a:p>
            <a:pPr marL="118110" marR="35242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высокочастотные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 marL="112395" marR="352425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низкочастотные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 marL="121285" marR="255904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глубину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marL="112395" marR="431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между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 	модуляции</a:t>
            </a:r>
            <a:endParaRPr sz="1100">
              <a:latin typeface="Times New Roman"/>
              <a:cs typeface="Times New Roman"/>
            </a:endParaRPr>
          </a:p>
          <a:p>
            <a:pPr marL="118110" marR="195580" indent="-96520">
              <a:lnSpc>
                <a:spcPts val="1300"/>
              </a:lnSpc>
              <a:spcBef>
                <a:spcPts val="13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отношение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 	модуляции</a:t>
            </a:r>
            <a:endParaRPr sz="1100">
              <a:latin typeface="Times New Roman"/>
              <a:cs typeface="Times New Roman"/>
            </a:endParaRPr>
          </a:p>
          <a:p>
            <a:pPr marL="112395" marR="314960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модулирующего 	сигнала)</a:t>
            </a:r>
            <a:endParaRPr sz="1100">
              <a:latin typeface="Times New Roman"/>
              <a:cs typeface="Times New Roman"/>
            </a:endParaRPr>
          </a:p>
          <a:p>
            <a:pPr marL="121285" marR="107950" indent="-99695">
              <a:lnSpc>
                <a:spcPts val="1300"/>
              </a:lnSpc>
              <a:spcBef>
                <a:spcPts val="13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Индекс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произведение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девиации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	модуляции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символов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символов,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символов,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уже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ведётся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9415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5326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2368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095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522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46963"/>
            <a:ext cx="5779770" cy="92684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№146</a:t>
            </a:r>
            <a:endParaRPr sz="1100">
              <a:latin typeface="Times New Roman"/>
              <a:cs typeface="Times New Roman"/>
            </a:endParaRPr>
          </a:p>
          <a:p>
            <a:pPr marL="12700" marR="295910">
              <a:lnSpc>
                <a:spcPct val="99100"/>
              </a:lnSpc>
              <a:spcBef>
                <a:spcPts val="11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нижней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звукового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7057,0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7059,7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7059,7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7060,3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7057,0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7063,0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7060,3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7063,0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№147</a:t>
            </a:r>
            <a:endParaRPr sz="1100">
              <a:latin typeface="Times New Roman"/>
              <a:cs typeface="Times New Roman"/>
            </a:endParaRPr>
          </a:p>
          <a:p>
            <a:pPr marL="12700" marR="219710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 </a:t>
            </a:r>
            <a:r>
              <a:rPr dirty="0" sz="1100">
                <a:latin typeface="Times New Roman"/>
                <a:cs typeface="Times New Roman"/>
              </a:rPr>
              <a:t>боковой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14350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звукового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14347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14353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14350,3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14353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14347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14349,7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14650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-</a:t>
            </a:r>
            <a:r>
              <a:rPr dirty="0" sz="1100">
                <a:latin typeface="Times New Roman"/>
                <a:cs typeface="Times New Roman"/>
              </a:rPr>
              <a:t>17350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№148</a:t>
            </a:r>
            <a:endParaRPr sz="1100">
              <a:latin typeface="Times New Roman"/>
              <a:cs typeface="Times New Roman"/>
            </a:endParaRPr>
          </a:p>
          <a:p>
            <a:pPr marL="12700" marR="56451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 частот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индексом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звукового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29499,7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29500,3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29494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29506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29488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29497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29503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№149</a:t>
            </a:r>
            <a:endParaRPr sz="1100">
              <a:latin typeface="Times New Roman"/>
              <a:cs typeface="Times New Roman"/>
            </a:endParaRPr>
          </a:p>
          <a:p>
            <a:pPr marL="12700" marR="1714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 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144500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300…3000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144497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144503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144500,3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144503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144497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144499,7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144800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147500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100">
              <a:latin typeface="Times New Roman"/>
              <a:cs typeface="Times New Roman"/>
            </a:endParaRPr>
          </a:p>
          <a:p>
            <a:pPr marL="1789430" marR="662305" indent="-1118870">
              <a:lnSpc>
                <a:spcPts val="1540"/>
              </a:lnSpc>
            </a:pPr>
            <a:r>
              <a:rPr dirty="0" sz="1300" b="1">
                <a:latin typeface="Times New Roman"/>
                <a:cs typeface="Times New Roman"/>
              </a:rPr>
              <a:t>Теория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(передатчики,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приемники,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антенны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и </a:t>
            </a:r>
            <a:r>
              <a:rPr dirty="0" sz="1300" b="1">
                <a:latin typeface="Times New Roman"/>
                <a:cs typeface="Times New Roman"/>
              </a:rPr>
              <a:t>распространение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радиоволн)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37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(PREAMP),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головных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телефонах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аттенюатор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(АТТ)?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7800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3680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6299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885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315200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7386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514603"/>
            <a:ext cx="5779770" cy="91376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(PROC,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COMP)?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всегда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попадает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постороннего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голос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динамическим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№153</a:t>
            </a:r>
            <a:endParaRPr sz="1100">
              <a:latin typeface="Times New Roman"/>
              <a:cs typeface="Times New Roman"/>
            </a:endParaRPr>
          </a:p>
          <a:p>
            <a:pPr marL="12700" marR="8636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строя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выходного каскада?</a:t>
            </a:r>
            <a:endParaRPr sz="1100">
              <a:latin typeface="Times New Roman"/>
              <a:cs typeface="Times New Roman"/>
            </a:endParaRPr>
          </a:p>
          <a:p>
            <a:pPr marL="112395" marR="471805" indent="-90805">
              <a:lnSpc>
                <a:spcPts val="127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нелицензионной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системой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Windows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отключенном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высокоомных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телефонов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низкоомных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Низкочастотный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передающийся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речью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Двухчастотный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№156</a:t>
            </a:r>
            <a:endParaRPr sz="1100">
              <a:latin typeface="Times New Roman"/>
              <a:cs typeface="Times New Roman"/>
            </a:endParaRPr>
          </a:p>
          <a:p>
            <a:pPr marL="12700" marR="45339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РТТ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(TRANSMIT, SEND)?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общепринятая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цветовая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маркировка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проводов,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(трансивера)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(RIT)?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Регулирует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24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38632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809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236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6596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08608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37820"/>
            <a:ext cx="5779770" cy="9286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Расстраивает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№159</a:t>
            </a:r>
            <a:endParaRPr sz="1100">
              <a:latin typeface="Times New Roman"/>
              <a:cs typeface="Times New Roman"/>
            </a:endParaRPr>
          </a:p>
          <a:p>
            <a:pPr marL="12700" marR="52324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управление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(VOX)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Включится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шумоподавитель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градуированном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«S»?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баллах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«PWR»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(«POWER»,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«Po»)?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№162</a:t>
            </a:r>
            <a:endParaRPr sz="1100">
              <a:latin typeface="Times New Roman"/>
              <a:cs typeface="Times New Roman"/>
            </a:endParaRPr>
          </a:p>
          <a:p>
            <a:pPr marL="12700" marR="38544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отображаются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«145.475.00».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Мегагерц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14547500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Мегагерц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475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килогерц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регулировки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(AGC)?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плавность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вращения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рычаг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телеграфного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манипулятора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громкости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№164</a:t>
            </a:r>
            <a:endParaRPr sz="1100">
              <a:latin typeface="Times New Roman"/>
              <a:cs typeface="Times New Roman"/>
            </a:endParaRPr>
          </a:p>
          <a:p>
            <a:pPr marL="12700" marR="7366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передаче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№165</a:t>
            </a:r>
            <a:endParaRPr sz="1100">
              <a:latin typeface="Times New Roman"/>
              <a:cs typeface="Times New Roman"/>
            </a:endParaRPr>
          </a:p>
          <a:p>
            <a:pPr marL="12700" marR="7366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передаче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SSB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уменьшении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67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931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937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45566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71448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13790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6846"/>
            <a:ext cx="5779770" cy="93522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№166</a:t>
            </a:r>
            <a:endParaRPr sz="1100">
              <a:latin typeface="Times New Roman"/>
              <a:cs typeface="Times New Roman"/>
            </a:endParaRPr>
          </a:p>
          <a:p>
            <a:pPr marL="12700" marR="21399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микрофонного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Ничего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искажениями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Упадёт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будет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интерфейс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«САТ»?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шумоподавитель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(SQUELCH,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SQL)?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переключает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«USB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LSB»?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Повышенный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полудуплекс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(QSK)?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возможен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нажатиями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ключа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Работа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разнесённых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№171</a:t>
            </a:r>
            <a:endParaRPr sz="1100">
              <a:latin typeface="Times New Roman"/>
              <a:cs typeface="Times New Roman"/>
            </a:endParaRPr>
          </a:p>
          <a:p>
            <a:pPr marL="12700" marR="43307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громкого,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неразборчивого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(PREAMP)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Неправильно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выбрана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Включена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(RIT)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№172</a:t>
            </a:r>
            <a:endParaRPr sz="1100">
              <a:latin typeface="Times New Roman"/>
              <a:cs typeface="Times New Roman"/>
            </a:endParaRPr>
          </a:p>
          <a:p>
            <a:pPr marL="12700" marR="30543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подходит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326846"/>
            <a:ext cx="5779770" cy="14579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№173</a:t>
            </a:r>
            <a:endParaRPr sz="1100">
              <a:latin typeface="Times New Roman"/>
              <a:cs typeface="Times New Roman"/>
            </a:endParaRPr>
          </a:p>
          <a:p>
            <a:pPr marL="12700" marR="23431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4?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5342" y="1780032"/>
            <a:ext cx="2702337" cy="1834896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450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3588207"/>
            <a:ext cx="577977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№174</a:t>
            </a:r>
            <a:endParaRPr sz="1100">
              <a:latin typeface="Times New Roman"/>
              <a:cs typeface="Times New Roman"/>
            </a:endParaRPr>
          </a:p>
          <a:p>
            <a:pPr marL="12700" marR="23431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5342" y="5038344"/>
            <a:ext cx="2702337" cy="1837943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1350264" y="777240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6863588"/>
            <a:ext cx="5779770" cy="14503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№175</a:t>
            </a:r>
            <a:endParaRPr sz="1100">
              <a:latin typeface="Times New Roman"/>
              <a:cs typeface="Times New Roman"/>
            </a:endParaRPr>
          </a:p>
          <a:p>
            <a:pPr marL="12700" marR="23431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5342" y="350520"/>
            <a:ext cx="2702337" cy="1837944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30845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43660" y="2161742"/>
            <a:ext cx="577977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№176</a:t>
            </a:r>
            <a:endParaRPr sz="1100">
              <a:latin typeface="Times New Roman"/>
              <a:cs typeface="Times New Roman"/>
            </a:endParaRPr>
          </a:p>
          <a:p>
            <a:pPr marL="12700" marR="23431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5342" y="3614928"/>
            <a:ext cx="2702337" cy="1837944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350264" y="63489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5426151"/>
            <a:ext cx="5779770" cy="14579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№177</a:t>
            </a:r>
            <a:endParaRPr sz="1100">
              <a:latin typeface="Times New Roman"/>
              <a:cs typeface="Times New Roman"/>
            </a:endParaRPr>
          </a:p>
          <a:p>
            <a:pPr marL="12700" marR="31305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88530" y="6879335"/>
            <a:ext cx="2909149" cy="1834895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52803" y="8684462"/>
            <a:ext cx="2174875" cy="76009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714375" cy="57721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2755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447291"/>
            <a:ext cx="3637279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«амплитудная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53746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709163"/>
            <a:ext cx="47224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голоса?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PSK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FM,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AM,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379628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3967988"/>
            <a:ext cx="5027930" cy="14789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100">
              <a:latin typeface="Times New Roman"/>
              <a:cs typeface="Times New Roman"/>
            </a:endParaRPr>
          </a:p>
          <a:p>
            <a:pPr marL="1697989" marR="5080" indent="-1122045">
              <a:lnSpc>
                <a:spcPts val="1510"/>
              </a:lnSpc>
              <a:spcBef>
                <a:spcPts val="5"/>
              </a:spcBef>
            </a:pPr>
            <a:r>
              <a:rPr dirty="0" sz="1300" b="1">
                <a:latin typeface="Times New Roman"/>
                <a:cs typeface="Times New Roman"/>
              </a:rPr>
              <a:t>Теория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(передатчики,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приемники,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антенны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и </a:t>
            </a:r>
            <a:r>
              <a:rPr dirty="0" sz="1300" b="1">
                <a:latin typeface="Times New Roman"/>
                <a:cs typeface="Times New Roman"/>
              </a:rPr>
              <a:t>распространение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радиоволн)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60679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77696" y="7028688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352803" y="5781547"/>
            <a:ext cx="5578475" cy="23431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295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(PREAMP),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головных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телефонах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аттенюатор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(АТТ)?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2920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463788"/>
            <a:ext cx="5136515" cy="9017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(PROC, COMP)?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голос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всегда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попадает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постороннего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346963"/>
            <a:ext cx="5779770" cy="5448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№178</a:t>
            </a:r>
            <a:endParaRPr sz="1100">
              <a:latin typeface="Times New Roman"/>
              <a:cs typeface="Times New Roman"/>
            </a:endParaRPr>
          </a:p>
          <a:p>
            <a:pPr marL="12700" marR="31305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9264" y="880872"/>
            <a:ext cx="2975471" cy="1880616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369112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2762199"/>
            <a:ext cx="5779770" cy="14643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№179</a:t>
            </a:r>
            <a:endParaRPr sz="1100">
              <a:latin typeface="Times New Roman"/>
              <a:cs typeface="Times New Roman"/>
            </a:endParaRPr>
          </a:p>
          <a:p>
            <a:pPr marL="12700" marR="31305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8530" y="4218432"/>
            <a:ext cx="2909149" cy="1837944"/>
          </a:xfrm>
          <a:prstGeom prst="rect">
            <a:avLst/>
          </a:prstGeom>
        </p:spPr>
      </p:pic>
      <p:sp>
        <p:nvSpPr>
          <p:cNvPr id="8" name="object 8" descr=""/>
          <p:cNvSpPr/>
          <p:nvPr/>
        </p:nvSpPr>
        <p:spPr>
          <a:xfrm>
            <a:off x="1350264" y="69494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6029655"/>
            <a:ext cx="577977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№180</a:t>
            </a:r>
            <a:endParaRPr sz="1100">
              <a:latin typeface="Times New Roman"/>
              <a:cs typeface="Times New Roman"/>
            </a:endParaRPr>
          </a:p>
          <a:p>
            <a:pPr marL="12700" marR="31305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8530" y="7479792"/>
            <a:ext cx="2909149" cy="1834895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352803" y="9321495"/>
            <a:ext cx="217487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80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42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5692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831079"/>
            <a:ext cx="5779135" cy="195580"/>
          </a:xfrm>
          <a:custGeom>
            <a:avLst/>
            <a:gdLst/>
            <a:ahLst/>
            <a:cxnLst/>
            <a:rect l="l" t="t" r="r" b="b"/>
            <a:pathLst>
              <a:path w="5779134" h="19557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31" y="195072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557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5072"/>
                </a:lnTo>
                <a:lnTo>
                  <a:pt x="5772912" y="195072"/>
                </a:lnTo>
                <a:lnTo>
                  <a:pt x="5779008" y="195072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0868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3487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8275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8275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8275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8275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77520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8275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8275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8275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8275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6846"/>
            <a:ext cx="5779770" cy="934339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пригодно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Стальной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трос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кабель,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№182</a:t>
            </a:r>
            <a:endParaRPr sz="1100">
              <a:latin typeface="Times New Roman"/>
              <a:cs typeface="Times New Roman"/>
            </a:endParaRPr>
          </a:p>
          <a:p>
            <a:pPr marL="12700" marR="10541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землёй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стене дома?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Двухпроводную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Четырёхпроводную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Однопроводную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Однопроводная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Четырёхпроводная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работу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рассогласованной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антенной?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понизить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Укоротить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Удлинить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№186</a:t>
            </a:r>
            <a:endParaRPr sz="1100">
              <a:latin typeface="Times New Roman"/>
              <a:cs typeface="Times New Roman"/>
            </a:endParaRPr>
          </a:p>
          <a:p>
            <a:pPr marL="12700" marR="3873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резонансной частоте?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(«граунд-плейн»)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80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3073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73379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572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5836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007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3008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30-36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№188</a:t>
            </a:r>
            <a:endParaRPr sz="1100">
              <a:latin typeface="Times New Roman"/>
              <a:cs typeface="Times New Roman"/>
            </a:endParaRPr>
          </a:p>
          <a:p>
            <a:pPr marL="12700" marR="78549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диполя?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Полуволновый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№189</a:t>
            </a:r>
            <a:endParaRPr sz="1100">
              <a:latin typeface="Times New Roman"/>
              <a:cs typeface="Times New Roman"/>
            </a:endParaRPr>
          </a:p>
          <a:p>
            <a:pPr marL="12700" marR="10604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четвертьволновой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(«граунд-</a:t>
            </a:r>
            <a:r>
              <a:rPr dirty="0" sz="1100" spc="-10">
                <a:latin typeface="Times New Roman"/>
                <a:cs typeface="Times New Roman"/>
              </a:rPr>
              <a:t>плейн»)?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широкополосности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0,7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сохраняет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работоспособность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121285" marR="187325" indent="-9969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перестаёт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принимать 	радиосигналы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расходуется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потери?</a:t>
            </a:r>
            <a:endParaRPr sz="1100">
              <a:latin typeface="Times New Roman"/>
              <a:cs typeface="Times New Roman"/>
            </a:endParaRPr>
          </a:p>
          <a:p>
            <a:pPr marL="112395" marR="281940" indent="-90805">
              <a:lnSpc>
                <a:spcPts val="1300"/>
              </a:lnSpc>
              <a:spcBef>
                <a:spcPts val="10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разъёмов,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передатчику,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Возвращается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назад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№192</a:t>
            </a:r>
            <a:endParaRPr sz="1100">
              <a:latin typeface="Times New Roman"/>
              <a:cs typeface="Times New Roman"/>
            </a:endParaRPr>
          </a:p>
          <a:p>
            <a:pPr marL="12700" marR="56705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короткое </a:t>
            </a:r>
            <a:r>
              <a:rPr dirty="0" sz="1100">
                <a:latin typeface="Times New Roman"/>
                <a:cs typeface="Times New Roman"/>
              </a:rPr>
              <a:t>замыкание,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(единица)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№193</a:t>
            </a:r>
            <a:endParaRPr sz="1100">
              <a:latin typeface="Times New Roman"/>
              <a:cs typeface="Times New Roman"/>
            </a:endParaRPr>
          </a:p>
          <a:p>
            <a:pPr marL="12700" marR="20955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оторвётся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каким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50264" y="943357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8275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8275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8275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8275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5788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0022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593335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1813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4432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8666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8675"/>
            <a:ext cx="5779770" cy="927163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32512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Справедливо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утверждение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 </a:t>
            </a:r>
            <a:r>
              <a:rPr dirty="0" sz="1100">
                <a:latin typeface="Times New Roman"/>
                <a:cs typeface="Times New Roman"/>
              </a:rPr>
              <a:t>дальность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возрастает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поднята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десяти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механизмы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присущи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радиоволнам?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Ультракороткие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распространяется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видимости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Z</a:t>
            </a:r>
            <a:endParaRPr sz="1100">
              <a:latin typeface="Times New Roman"/>
              <a:cs typeface="Times New Roman"/>
            </a:endParaRPr>
          </a:p>
          <a:p>
            <a:pPr marL="112395" marR="77470" indent="-90805">
              <a:lnSpc>
                <a:spcPts val="1270"/>
              </a:lnSpc>
              <a:spcBef>
                <a:spcPts val="2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Рефракция,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инверсия,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радиоаврора,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Es,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Луны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Фаренгейта</a:t>
            </a:r>
            <a:endParaRPr sz="1100">
              <a:latin typeface="Times New Roman"/>
              <a:cs typeface="Times New Roman"/>
            </a:endParaRPr>
          </a:p>
          <a:p>
            <a:pPr marL="118110" marR="8445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оказывается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вверху,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12395" marR="401320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Цельсия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радиоаврора?</a:t>
            </a:r>
            <a:endParaRPr sz="1100">
              <a:latin typeface="Times New Roman"/>
              <a:cs typeface="Times New Roman"/>
            </a:endParaRPr>
          </a:p>
          <a:p>
            <a:pPr marL="112395" marR="4013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приполярных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бурь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Выпадение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ледяных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игл</a:t>
            </a:r>
            <a:endParaRPr sz="1100">
              <a:latin typeface="Times New Roman"/>
              <a:cs typeface="Times New Roman"/>
            </a:endParaRPr>
          </a:p>
          <a:p>
            <a:pPr marL="121285" marR="8445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оказывается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вверху,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солнечный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цикл?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17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дальности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компрессора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2395" marR="431165" indent="-90805">
              <a:lnSpc>
                <a:spcPts val="1270"/>
              </a:lnSpc>
              <a:spcBef>
                <a:spcPts val="2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вместо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ветре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80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42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404615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6634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9253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1841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4460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6846"/>
            <a:ext cx="5779770" cy="93770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Ночью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утром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суточном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5"/>
              </a:spcBef>
            </a:pPr>
            <a:endParaRPr sz="9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 или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описывает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Сопротивление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Напряжение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действует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электронами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вследствие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химической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реакции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препятствует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движению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электронов,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тепло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№207</a:t>
            </a:r>
            <a:endParaRPr sz="1100">
              <a:latin typeface="Times New Roman"/>
              <a:cs typeface="Times New Roman"/>
            </a:endParaRPr>
          </a:p>
          <a:p>
            <a:pPr marL="12700" marR="13335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 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9415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2034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80"/>
                </a:lnTo>
                <a:lnTo>
                  <a:pt x="9131" y="20118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80"/>
                </a:lnTo>
                <a:lnTo>
                  <a:pt x="5772912" y="201180"/>
                </a:lnTo>
                <a:lnTo>
                  <a:pt x="5779008" y="20118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4622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7241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6986016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2448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514603"/>
            <a:ext cx="5779770" cy="91859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№208</a:t>
            </a:r>
            <a:endParaRPr sz="1100">
              <a:latin typeface="Times New Roman"/>
              <a:cs typeface="Times New Roman"/>
            </a:endParaRPr>
          </a:p>
          <a:p>
            <a:pPr marL="12700" marR="59372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 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меняющий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своё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устоявшейся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величины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текущий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Стабильный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50264" y="95067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837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428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0167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4432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8666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8675"/>
            <a:ext cx="5779770" cy="92411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волну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уменьшается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изменяется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увеличивается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(SSB)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диапазонах?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Центральная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Подавленная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Нижняя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Верхняя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№217</a:t>
            </a:r>
            <a:endParaRPr sz="1100">
              <a:latin typeface="Times New Roman"/>
              <a:cs typeface="Times New Roman"/>
            </a:endParaRPr>
          </a:p>
          <a:p>
            <a:pPr marL="12700" marR="33655">
              <a:lnSpc>
                <a:spcPct val="99100"/>
              </a:lnSpc>
              <a:spcBef>
                <a:spcPts val="11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практически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Узкополосная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(NFM)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№218</a:t>
            </a:r>
            <a:endParaRPr sz="1100">
              <a:latin typeface="Times New Roman"/>
              <a:cs typeface="Times New Roman"/>
            </a:endParaRPr>
          </a:p>
          <a:p>
            <a:pPr marL="12700" marR="33655">
              <a:lnSpc>
                <a:spcPct val="97300"/>
              </a:lnSpc>
              <a:spcBef>
                <a:spcPts val="13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USB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№219</a:t>
            </a:r>
            <a:endParaRPr sz="1100">
              <a:latin typeface="Times New Roman"/>
              <a:cs typeface="Times New Roman"/>
            </a:endParaRPr>
          </a:p>
          <a:p>
            <a:pPr marL="12700" marR="31305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услышит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 </a:t>
            </a:r>
            <a:r>
              <a:rPr dirty="0" sz="1100">
                <a:latin typeface="Times New Roman"/>
                <a:cs typeface="Times New Roman"/>
              </a:rPr>
              <a:t>одновременно,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значительно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Ничего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неполном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большая,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согласовании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 marL="121285" marR="854075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меньшая,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полном 	согласовании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№221</a:t>
            </a:r>
            <a:endParaRPr sz="1100">
              <a:latin typeface="Times New Roman"/>
              <a:cs typeface="Times New Roman"/>
            </a:endParaRPr>
          </a:p>
          <a:p>
            <a:pPr marL="12700" marR="231775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соединитель, </a:t>
            </a:r>
            <a:r>
              <a:rPr dirty="0" sz="1100">
                <a:latin typeface="Times New Roman"/>
                <a:cs typeface="Times New Roman"/>
              </a:rPr>
              <a:t>предназначенный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соединяющего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837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0995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5229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1140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705088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88988"/>
                </a:moveTo>
                <a:lnTo>
                  <a:pt x="0" y="188988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88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188988"/>
                </a:moveTo>
                <a:lnTo>
                  <a:pt x="5772912" y="188988"/>
                </a:lnTo>
                <a:lnTo>
                  <a:pt x="9144" y="188988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88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2887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№222</a:t>
            </a:r>
            <a:endParaRPr sz="1100">
              <a:latin typeface="Times New Roman"/>
              <a:cs typeface="Times New Roman"/>
            </a:endParaRPr>
          </a:p>
          <a:p>
            <a:pPr marL="12700" marR="260985">
              <a:lnSpc>
                <a:spcPct val="98200"/>
              </a:lnSpc>
              <a:spcBef>
                <a:spcPts val="145"/>
              </a:spcBef>
            </a:pP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Какое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толстым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Любое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Определить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применительно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коаксиальному </a:t>
            </a:r>
            <a:r>
              <a:rPr dirty="0" sz="1100" spc="-10">
                <a:latin typeface="Times New Roman"/>
                <a:cs typeface="Times New Roman"/>
              </a:rPr>
              <a:t>соединителю?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корпусом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центральным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току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стыковке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№224</a:t>
            </a:r>
            <a:endParaRPr sz="1100">
              <a:latin typeface="Times New Roman"/>
              <a:cs typeface="Times New Roman"/>
            </a:endParaRPr>
          </a:p>
          <a:p>
            <a:pPr marL="12700" marR="54991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наименее надёжным?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Скрутка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Пайка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Обжим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Сварка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№225</a:t>
            </a:r>
            <a:endParaRPr sz="1100">
              <a:latin typeface="Times New Roman"/>
              <a:cs typeface="Times New Roman"/>
            </a:endParaRPr>
          </a:p>
          <a:p>
            <a:pPr marL="12700" marR="10033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изотропно-излучаемая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(EIRP)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100 </a:t>
            </a:r>
            <a:r>
              <a:rPr dirty="0" sz="1100">
                <a:latin typeface="Times New Roman"/>
                <a:cs typeface="Times New Roman"/>
              </a:rPr>
              <a:t>Ватт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 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10">
                <a:latin typeface="Times New Roman"/>
                <a:cs typeface="Times New Roman"/>
              </a:rPr>
              <a:t>мощности)?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себя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«эквивалент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marR="43497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безындукционный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Кронштейн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автомобиле</a:t>
            </a:r>
            <a:endParaRPr sz="1100">
              <a:latin typeface="Times New Roman"/>
              <a:cs typeface="Times New Roman"/>
            </a:endParaRPr>
          </a:p>
          <a:p>
            <a:pPr marL="112395" marR="6369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рассеивающий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источнику</a:t>
            </a:r>
            <a:r>
              <a:rPr dirty="0" sz="1100" spc="-10">
                <a:latin typeface="Times New Roman"/>
                <a:cs typeface="Times New Roman"/>
              </a:rPr>
              <a:t> питания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включаемый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Перечислите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E,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C,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D, </a:t>
            </a:r>
            <a:r>
              <a:rPr dirty="0" sz="1100" spc="-5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24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547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30656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565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1564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37820"/>
            <a:ext cx="5783580" cy="90792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A,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B, C,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№228</a:t>
            </a:r>
            <a:endParaRPr sz="1100">
              <a:latin typeface="Times New Roman"/>
              <a:cs typeface="Times New Roman"/>
            </a:endParaRPr>
          </a:p>
          <a:p>
            <a:pPr marL="12700" marR="2095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энергетические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затухание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минимальны?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1,8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3,5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одинаковы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№229</a:t>
            </a:r>
            <a:endParaRPr sz="1100">
              <a:latin typeface="Times New Roman"/>
              <a:cs typeface="Times New Roman"/>
            </a:endParaRPr>
          </a:p>
          <a:p>
            <a:pPr marL="12700" marR="29718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низкочастотного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участка </a:t>
            </a:r>
            <a:r>
              <a:rPr dirty="0" sz="1100">
                <a:latin typeface="Times New Roman"/>
                <a:cs typeface="Times New Roman"/>
              </a:rPr>
              <a:t>кортковолнового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дневное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время?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C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F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5"/>
              </a:spcBef>
            </a:pPr>
            <a:endParaRPr sz="9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многоскачковом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волн?</a:t>
            </a:r>
            <a:endParaRPr sz="1100">
              <a:latin typeface="Times New Roman"/>
              <a:cs typeface="Times New Roman"/>
            </a:endParaRPr>
          </a:p>
          <a:p>
            <a:pPr marL="112395" marR="5080" indent="-90805">
              <a:lnSpc>
                <a:spcPts val="1270"/>
              </a:lnSpc>
              <a:spcBef>
                <a:spcPts val="13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отражается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Солнца,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снова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так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18110" marR="584835" indent="-96520">
              <a:lnSpc>
                <a:spcPts val="1300"/>
              </a:lnSpc>
              <a:spcBef>
                <a:spcPts val="1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водной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поверхности,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снова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скачком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</a:t>
            </a:r>
            <a:endParaRPr sz="1100">
              <a:latin typeface="Times New Roman"/>
              <a:cs typeface="Times New Roman"/>
            </a:endParaRPr>
          </a:p>
          <a:p>
            <a:pPr marL="121285" marR="117475" indent="-9969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отражается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Луны,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снова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так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радиоавроры?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авроральных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находящихся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экваторе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метеоров,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влетающих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атмосферу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 </a:t>
            </a:r>
            <a:r>
              <a:rPr dirty="0" sz="1100" spc="-10">
                <a:latin typeface="Times New Roman"/>
                <a:cs typeface="Times New Roman"/>
              </a:rPr>
              <a:t>радиоавроры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авроральных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тропосферы,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находящихся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экваторе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авроральных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находящихся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вблизи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полюсов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Земли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Вольфа?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Степень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Луны</a:t>
            </a:r>
            <a:endParaRPr sz="1100">
              <a:latin typeface="Times New Roman"/>
              <a:cs typeface="Times New Roman"/>
            </a:endParaRPr>
          </a:p>
          <a:p>
            <a:pPr marL="118110" marR="629285" indent="-96520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Минимально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скачков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многоскачковом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распространении 	радиоволны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Степень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Солнца</a:t>
            </a:r>
            <a:endParaRPr sz="1100">
              <a:latin typeface="Times New Roman"/>
              <a:cs typeface="Times New Roman"/>
            </a:endParaRPr>
          </a:p>
          <a:p>
            <a:pPr marL="121285" marR="58674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скачков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многоскачковом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распространении 	радиоволны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№233</a:t>
            </a:r>
            <a:endParaRPr sz="1100">
              <a:latin typeface="Times New Roman"/>
              <a:cs typeface="Times New Roman"/>
            </a:endParaRPr>
          </a:p>
          <a:p>
            <a:pPr marL="12700" marR="45847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явлений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зависят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Солнца?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Тропосферное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прохождение,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рефракция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Луны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Радиооаврора,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буря,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МПЧ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612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2034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80"/>
                </a:lnTo>
                <a:lnTo>
                  <a:pt x="9131" y="20118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80"/>
                </a:lnTo>
                <a:lnTo>
                  <a:pt x="5772912" y="201180"/>
                </a:lnTo>
                <a:lnTo>
                  <a:pt x="5779008" y="20118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2852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54710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8059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31"/>
                </a:lnTo>
                <a:lnTo>
                  <a:pt x="0" y="18275"/>
                </a:lnTo>
                <a:lnTo>
                  <a:pt x="0" y="192011"/>
                </a:lnTo>
                <a:lnTo>
                  <a:pt x="0" y="201155"/>
                </a:lnTo>
                <a:lnTo>
                  <a:pt x="9131" y="201155"/>
                </a:lnTo>
                <a:lnTo>
                  <a:pt x="9131" y="192011"/>
                </a:lnTo>
                <a:lnTo>
                  <a:pt x="9131" y="18275"/>
                </a:lnTo>
                <a:lnTo>
                  <a:pt x="9131" y="9131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31"/>
                </a:lnTo>
                <a:lnTo>
                  <a:pt x="5772912" y="9131"/>
                </a:lnTo>
                <a:lnTo>
                  <a:pt x="5772912" y="18275"/>
                </a:lnTo>
                <a:lnTo>
                  <a:pt x="5772912" y="192011"/>
                </a:lnTo>
                <a:lnTo>
                  <a:pt x="9144" y="192011"/>
                </a:lnTo>
                <a:lnTo>
                  <a:pt x="9144" y="201155"/>
                </a:lnTo>
                <a:lnTo>
                  <a:pt x="5772912" y="201155"/>
                </a:lnTo>
                <a:lnTo>
                  <a:pt x="5779008" y="201155"/>
                </a:lnTo>
                <a:lnTo>
                  <a:pt x="5779008" y="192011"/>
                </a:lnTo>
                <a:lnTo>
                  <a:pt x="5779008" y="18275"/>
                </a:lnTo>
                <a:lnTo>
                  <a:pt x="5779008" y="9131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06780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46963"/>
            <a:ext cx="5779770" cy="92684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факторы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влияют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«мёртвой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зоны»?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Грозовая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активность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солнечная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активность,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№235</a:t>
            </a:r>
            <a:endParaRPr sz="1100">
              <a:latin typeface="Times New Roman"/>
              <a:cs typeface="Times New Roman"/>
            </a:endParaRPr>
          </a:p>
          <a:p>
            <a:pPr marL="12700" marR="13144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(МПЧ)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дальних трассах?</a:t>
            </a:r>
            <a:endParaRPr sz="1100">
              <a:latin typeface="Times New Roman"/>
              <a:cs typeface="Times New Roman"/>
            </a:endParaRPr>
          </a:p>
          <a:p>
            <a:pPr marL="112395" marR="32194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трассах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совпадении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МПЧ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применяемой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затухание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МПЧ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МПЧ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затухание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трассах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совпадающих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МПЧ,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№236</a:t>
            </a:r>
            <a:endParaRPr sz="1100">
              <a:latin typeface="Times New Roman"/>
              <a:cs typeface="Times New Roman"/>
            </a:endParaRPr>
          </a:p>
          <a:p>
            <a:pPr marL="12700" marR="17843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проведении </a:t>
            </a:r>
            <a:r>
              <a:rPr dirty="0" sz="1100">
                <a:latin typeface="Times New Roman"/>
                <a:cs typeface="Times New Roman"/>
              </a:rPr>
              <a:t>дальних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радиосвязей?</a:t>
            </a:r>
            <a:endParaRPr sz="1100">
              <a:latin typeface="Times New Roman"/>
              <a:cs typeface="Times New Roman"/>
            </a:endParaRPr>
          </a:p>
          <a:p>
            <a:pPr marL="112395" marR="636905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затухание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 marL="118110" marR="357505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сдвиг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 	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2395" marR="77660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возникают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 	телевидению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ts val="1295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многолучевом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обнаруживается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“эхо”,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замирания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задержки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механизм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метеорных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радиосвязях?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столкновения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преломляются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нагретом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раскаленным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металлических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метеоритов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ионизированных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сгорающих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диэлектрики?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кремний,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селен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текстолит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ртуть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№239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кремний,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селен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ртуть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текстолит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полупроводники?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текстолит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77696" y="1767839"/>
            <a:ext cx="5462270" cy="201295"/>
          </a:xfrm>
          <a:custGeom>
            <a:avLst/>
            <a:gdLst/>
            <a:ahLst/>
            <a:cxnLst/>
            <a:rect l="l" t="t" r="r" b="b"/>
            <a:pathLst>
              <a:path w="5462270" h="201294">
                <a:moveTo>
                  <a:pt x="5462016" y="15252"/>
                </a:moveTo>
                <a:lnTo>
                  <a:pt x="5455920" y="15252"/>
                </a:lnTo>
                <a:lnTo>
                  <a:pt x="5455920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44" y="201168"/>
                </a:lnTo>
                <a:lnTo>
                  <a:pt x="5455920" y="201168"/>
                </a:lnTo>
                <a:lnTo>
                  <a:pt x="5462016" y="201168"/>
                </a:lnTo>
                <a:lnTo>
                  <a:pt x="5462016" y="192024"/>
                </a:lnTo>
                <a:lnTo>
                  <a:pt x="5462016" y="15252"/>
                </a:lnTo>
                <a:close/>
              </a:path>
              <a:path w="5462270" h="201294">
                <a:moveTo>
                  <a:pt x="5462016" y="0"/>
                </a:moveTo>
                <a:lnTo>
                  <a:pt x="5455920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9144"/>
                </a:lnTo>
                <a:lnTo>
                  <a:pt x="5455920" y="9144"/>
                </a:lnTo>
                <a:lnTo>
                  <a:pt x="5455920" y="15240"/>
                </a:lnTo>
                <a:lnTo>
                  <a:pt x="5462016" y="15240"/>
                </a:lnTo>
                <a:lnTo>
                  <a:pt x="5462016" y="9144"/>
                </a:lnTo>
                <a:lnTo>
                  <a:pt x="5462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77696" y="368503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52803" y="531063"/>
            <a:ext cx="5578475" cy="45796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16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МГц)</a:t>
            </a:r>
            <a:endParaRPr sz="1100">
              <a:latin typeface="Times New Roman"/>
              <a:cs typeface="Times New Roman"/>
            </a:endParaRPr>
          </a:p>
          <a:p>
            <a:pPr marL="121285" marR="24574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МГц,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10мВт)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(446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 marL="130175" marR="71120" indent="-99695">
              <a:lnSpc>
                <a:spcPct val="98200"/>
              </a:lnSpc>
              <a:spcBef>
                <a:spcPts val="120"/>
              </a:spcBef>
              <a:buSzPct val="72727"/>
              <a:buAutoNum type="alphaLcParenR" startAt="3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«СиБи»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МГц),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10мВт)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(446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</a:t>
            </a:r>
            <a:endParaRPr sz="1100">
              <a:latin typeface="Times New Roman"/>
              <a:cs typeface="Times New Roman"/>
            </a:endParaRPr>
          </a:p>
          <a:p>
            <a:pPr marL="12700" marR="74422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кодированные сообщения?</a:t>
            </a:r>
            <a:endParaRPr sz="1100">
              <a:latin typeface="Times New Roman"/>
              <a:cs typeface="Times New Roman"/>
            </a:endParaRPr>
          </a:p>
          <a:p>
            <a:pPr marL="121285" marR="212090" indent="-90805">
              <a:lnSpc>
                <a:spcPts val="1300"/>
              </a:lnSpc>
              <a:spcBef>
                <a:spcPts val="7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контрольного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радиоспорту,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телеметрии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любительских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космического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базирования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кодировки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</a:t>
            </a:r>
            <a:endParaRPr sz="1100">
              <a:latin typeface="Times New Roman"/>
              <a:cs typeface="Times New Roman"/>
            </a:endParaRPr>
          </a:p>
          <a:p>
            <a:pPr marL="12700" marR="34988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преднамеренных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 </a:t>
            </a:r>
            <a:r>
              <a:rPr dirty="0" sz="1100">
                <a:latin typeface="Times New Roman"/>
                <a:cs typeface="Times New Roman"/>
              </a:rPr>
              <a:t>другим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совместного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30175" marR="64897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«радиохулиган»,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реагирует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требования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527761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5449315"/>
            <a:ext cx="546417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какие-либо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за </a:t>
            </a:r>
            <a:r>
              <a:rPr dirty="0" sz="1100" spc="-10">
                <a:latin typeface="Times New Roman"/>
                <a:cs typeface="Times New Roman"/>
              </a:rPr>
              <a:t>плату?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реклама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телеграммы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труднодоступные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67040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77696" y="8125967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52803" y="6878828"/>
            <a:ext cx="5578475" cy="248983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23812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производящая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односторонние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целях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изучения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радиоуправления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Цифровая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Радиомаяк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Ретранслятор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</a:t>
            </a:r>
            <a:endParaRPr sz="1100">
              <a:latin typeface="Times New Roman"/>
              <a:cs typeface="Times New Roman"/>
            </a:endParaRPr>
          </a:p>
          <a:p>
            <a:pPr marL="12700" marR="25781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 marL="121285" marR="246379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выяснения,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(первичной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вторичной)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эти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288544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динамическим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249631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084579"/>
            <a:ext cx="5578475" cy="250507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7086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строя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отключенном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высокоомных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телефонов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низкоомных</a:t>
            </a:r>
            <a:endParaRPr sz="1100">
              <a:latin typeface="Times New Roman"/>
              <a:cs typeface="Times New Roman"/>
            </a:endParaRPr>
          </a:p>
          <a:p>
            <a:pPr marL="121285" marR="2736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нелицензионной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системой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Windows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Двухчастотный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Низкочастотный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передающийся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речью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3759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3931411"/>
            <a:ext cx="53320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02157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5193284"/>
            <a:ext cx="533082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РТТ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(TRANSMIT, SEND)?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644804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6619747"/>
            <a:ext cx="491744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общепринятая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цветовая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маркировка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проводов,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(трансивера)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блоку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Чёрный 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787145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377696" y="9128759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352803" y="8043164"/>
            <a:ext cx="5578475" cy="14592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(RIT)?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Регулирует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 приёма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Расстраивает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управление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0637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490215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7490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6692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7541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0159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2278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811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Стекло,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кремний,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селен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Медь,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ртуть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диэлектрика?</a:t>
            </a:r>
            <a:endParaRPr sz="1100">
              <a:latin typeface="Times New Roman"/>
              <a:cs typeface="Times New Roman"/>
            </a:endParaRPr>
          </a:p>
          <a:p>
            <a:pPr marL="112395" marR="417830" indent="-90805">
              <a:lnSpc>
                <a:spcPts val="1300"/>
              </a:lnSpc>
              <a:spcBef>
                <a:spcPts val="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пробоя,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переменном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допустимый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(Ватт)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формулируется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Ома?</a:t>
            </a:r>
            <a:endParaRPr sz="1100">
              <a:latin typeface="Times New Roman"/>
              <a:cs typeface="Times New Roman"/>
            </a:endParaRPr>
          </a:p>
          <a:p>
            <a:pPr marL="112395" marR="575310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электродвижущей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суммарную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проводимость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18110" marR="575310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электродвижущей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суммарное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12395" marR="499109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суммарному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электро-движущую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источника</a:t>
            </a:r>
            <a:endParaRPr sz="1100">
              <a:latin typeface="Times New Roman"/>
              <a:cs typeface="Times New Roman"/>
            </a:endParaRPr>
          </a:p>
          <a:p>
            <a:pPr marL="121285" marR="74549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суммарной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проводимости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электродвижущую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емкости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батареи?</a:t>
            </a:r>
            <a:endParaRPr sz="1100">
              <a:latin typeface="Times New Roman"/>
              <a:cs typeface="Times New Roman"/>
            </a:endParaRPr>
          </a:p>
          <a:p>
            <a:pPr marL="112395" marR="15240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геометрический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</a:t>
            </a:r>
            <a:endParaRPr sz="1100">
              <a:latin typeface="Times New Roman"/>
              <a:cs typeface="Times New Roman"/>
            </a:endParaRPr>
          </a:p>
          <a:p>
            <a:pPr marL="118110" marR="23622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которое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отдано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гальваническим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определённых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разряда</a:t>
            </a:r>
            <a:endParaRPr sz="1100">
              <a:latin typeface="Times New Roman"/>
              <a:cs typeface="Times New Roman"/>
            </a:endParaRPr>
          </a:p>
          <a:p>
            <a:pPr marL="112395" marR="204470" indent="-90805">
              <a:lnSpc>
                <a:spcPts val="1300"/>
              </a:lnSpc>
              <a:spcBef>
                <a:spcPts val="13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 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ЭДС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</a:t>
            </a:r>
            <a:endParaRPr sz="1100">
              <a:latin typeface="Times New Roman"/>
              <a:cs typeface="Times New Roman"/>
            </a:endParaRPr>
          </a:p>
          <a:p>
            <a:pPr marL="121285" marR="292735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батареи –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разрядный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батареи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большое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Любое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Численно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№246</a:t>
            </a:r>
            <a:endParaRPr sz="1100">
              <a:latin typeface="Times New Roman"/>
              <a:cs typeface="Times New Roman"/>
            </a:endParaRPr>
          </a:p>
          <a:p>
            <a:pPr marL="12700" marR="67056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 трансивера?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837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428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43660" y="337820"/>
            <a:ext cx="5779770" cy="4791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12395" marR="169545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№247</a:t>
            </a:r>
            <a:endParaRPr sz="1100">
              <a:latin typeface="Times New Roman"/>
              <a:cs typeface="Times New Roman"/>
            </a:endParaRPr>
          </a:p>
          <a:p>
            <a:pPr marL="12700" marR="5842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Чему равен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замыкания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 </a:t>
            </a:r>
            <a:r>
              <a:rPr dirty="0" sz="1100">
                <a:latin typeface="Times New Roman"/>
                <a:cs typeface="Times New Roman"/>
              </a:rPr>
              <a:t>холостого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13,5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27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6,75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№248</a:t>
            </a:r>
            <a:endParaRPr sz="1100">
              <a:latin typeface="Times New Roman"/>
              <a:cs typeface="Times New Roman"/>
            </a:endParaRPr>
          </a:p>
          <a:p>
            <a:pPr marL="12700" marR="32384">
              <a:lnSpc>
                <a:spcPct val="99100"/>
              </a:lnSpc>
              <a:spcBef>
                <a:spcPts val="10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холостого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13,8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0,1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зажимах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>
                <a:latin typeface="Times New Roman"/>
                <a:cs typeface="Times New Roman"/>
              </a:rPr>
              <a:t>нему трансивера,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6,3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13,5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10,8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13,8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№249</a:t>
            </a:r>
            <a:endParaRPr sz="1100">
              <a:latin typeface="Times New Roman"/>
              <a:cs typeface="Times New Roman"/>
            </a:endParaRPr>
          </a:p>
          <a:p>
            <a:pPr algn="just" marL="12700" marR="137795">
              <a:lnSpc>
                <a:spcPct val="97300"/>
              </a:lnSpc>
              <a:spcBef>
                <a:spcPts val="13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трансивера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номинальным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13,8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применить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включённые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6,3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7,3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соответственно?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7013" y="5120640"/>
            <a:ext cx="2464426" cy="1130808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1350264" y="81625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6235700"/>
            <a:ext cx="5779770" cy="31845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12395" marR="67310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составит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трансивер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будет</a:t>
            </a:r>
            <a:endParaRPr sz="1100">
              <a:latin typeface="Times New Roman"/>
              <a:cs typeface="Times New Roman"/>
            </a:endParaRPr>
          </a:p>
          <a:p>
            <a:pPr marL="118110" marR="67310" indent="-96520">
              <a:lnSpc>
                <a:spcPct val="96300"/>
              </a:lnSpc>
              <a:spcBef>
                <a:spcPts val="1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составит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13,6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достаточной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отдаваемого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аккумуляторами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трансивер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нормально</a:t>
            </a:r>
            <a:r>
              <a:rPr dirty="0" sz="1300" spc="-1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  <a:p>
            <a:pPr marL="112395" marR="109220" indent="-90805">
              <a:lnSpc>
                <a:spcPct val="991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7,3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заряжать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6,3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строя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21285" marR="6731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аккумуляторов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составит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№250</a:t>
            </a:r>
            <a:endParaRPr sz="1100">
              <a:latin typeface="Times New Roman"/>
              <a:cs typeface="Times New Roman"/>
            </a:endParaRPr>
          </a:p>
          <a:p>
            <a:pPr marL="12700" marR="90424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запасенная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или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Кинетическая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Потенциальная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612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287426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1330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3949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6986016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2448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46963"/>
            <a:ext cx="5779770" cy="93052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радиоэлементе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накопленная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Дж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(Джоуль)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(Ватт)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экранирования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Стеклотекстолит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медь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Слюда,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фторопласт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Германий,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кремний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напряжённость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удельного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обстоятельствах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поле?</a:t>
            </a:r>
            <a:endParaRPr sz="1100">
              <a:latin typeface="Times New Roman"/>
              <a:cs typeface="Times New Roman"/>
            </a:endParaRPr>
          </a:p>
          <a:p>
            <a:pPr marL="112395" marR="80200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обкладками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заряженного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	конденсатора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клеммами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заряженного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аккумулятора</a:t>
            </a:r>
            <a:endParaRPr sz="1100">
              <a:latin typeface="Times New Roman"/>
              <a:cs typeface="Times New Roman"/>
            </a:endParaRPr>
          </a:p>
          <a:p>
            <a:pPr marL="121285" marR="7683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экранирования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Магнитомягкая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сталь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Алюминий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Стеклотекстолит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Слюда,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фторопласт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№257</a:t>
            </a:r>
            <a:endParaRPr sz="1100">
              <a:latin typeface="Times New Roman"/>
              <a:cs typeface="Times New Roman"/>
            </a:endParaRPr>
          </a:p>
          <a:p>
            <a:pPr marL="12700" marR="120014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проявляется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(скин-эффект)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12395" marR="749300" indent="-90805">
              <a:lnSpc>
                <a:spcPts val="1300"/>
              </a:lnSpc>
              <a:spcBef>
                <a:spcPts val="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поверхности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проводника.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толще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слой,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ток.</a:t>
            </a:r>
            <a:endParaRPr sz="1100">
              <a:latin typeface="Times New Roman"/>
              <a:cs typeface="Times New Roman"/>
            </a:endParaRPr>
          </a:p>
          <a:p>
            <a:pPr marL="118110" marR="168275" indent="-96520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приводит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разогреву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повышению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поверхности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80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42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898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1572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2420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503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855091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480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проводника.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тоньше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ток.</a:t>
            </a: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20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металлической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поверхность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сечению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равномерно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поверхности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трубы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№259</a:t>
            </a:r>
            <a:endParaRPr sz="1100">
              <a:latin typeface="Times New Roman"/>
              <a:cs typeface="Times New Roman"/>
            </a:endParaRPr>
          </a:p>
          <a:p>
            <a:pPr marL="12700" marR="14604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практически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тонком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поверхности?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самоиндукции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 нагрева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проводника</a:t>
            </a:r>
            <a:endParaRPr sz="1100">
              <a:latin typeface="Times New Roman"/>
              <a:cs typeface="Times New Roman"/>
            </a:endParaRPr>
          </a:p>
          <a:p>
            <a:pPr marL="112395" marR="74104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их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проникновения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вглубь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проводящей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среды</a:t>
            </a:r>
            <a:endParaRPr sz="1100">
              <a:latin typeface="Times New Roman"/>
              <a:cs typeface="Times New Roman"/>
            </a:endParaRPr>
          </a:p>
          <a:p>
            <a:pPr marL="121285" marR="727075" indent="-9969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чем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низкочастотного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радиоэлементе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радиоэлемента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№261</a:t>
            </a:r>
            <a:endParaRPr sz="1100">
              <a:latin typeface="Times New Roman"/>
              <a:cs typeface="Times New Roman"/>
            </a:endParaRPr>
          </a:p>
          <a:p>
            <a:pPr marL="12700" marR="72453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она </a:t>
            </a:r>
            <a:r>
              <a:rPr dirty="0" sz="1100" spc="-10">
                <a:latin typeface="Times New Roman"/>
                <a:cs typeface="Times New Roman"/>
              </a:rPr>
              <a:t>распространяется?</a:t>
            </a:r>
            <a:endParaRPr sz="1100">
              <a:latin typeface="Times New Roman"/>
              <a:cs typeface="Times New Roman"/>
            </a:endParaRPr>
          </a:p>
          <a:p>
            <a:pPr marL="112395" marR="55372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пропорциональна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значению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распространяется</a:t>
            </a:r>
            <a:endParaRPr sz="1100">
              <a:latin typeface="Times New Roman"/>
              <a:cs typeface="Times New Roman"/>
            </a:endParaRPr>
          </a:p>
          <a:p>
            <a:pPr marL="118110" marR="34925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пропорциональна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распространяется</a:t>
            </a:r>
            <a:endParaRPr sz="1100">
              <a:latin typeface="Times New Roman"/>
              <a:cs typeface="Times New Roman"/>
            </a:endParaRPr>
          </a:p>
          <a:p>
            <a:pPr marL="112395" marR="345440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вакуума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носит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случайный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</a:t>
            </a:r>
            <a:endParaRPr sz="1100">
              <a:latin typeface="Times New Roman"/>
              <a:cs typeface="Times New Roman"/>
            </a:endParaRPr>
          </a:p>
          <a:p>
            <a:pPr marL="121285" marR="64769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среды,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распространяется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горизонтальную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Линейную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вертикальную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горизонтальную)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Поперечную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продольную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поляризации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3224" y="350520"/>
            <a:ext cx="5023671" cy="257860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38526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11454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37336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82936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175003" y="2905454"/>
            <a:ext cx="6101080" cy="679830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81305" indent="-101600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287020" indent="-10795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2870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281305" indent="-10160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290195" indent="-107950">
              <a:lnSpc>
                <a:spcPct val="100000"/>
              </a:lnSpc>
              <a:spcBef>
                <a:spcPts val="60"/>
              </a:spcBef>
              <a:buSzPct val="72727"/>
              <a:buAutoNum type="alphaLcParenR"/>
              <a:tabLst>
                <a:tab pos="290195" algn="l"/>
              </a:tabLst>
            </a:pPr>
            <a:r>
              <a:rPr dirty="0" baseline="7575" sz="1650" spc="315">
                <a:latin typeface="Times New Roman"/>
                <a:cs typeface="Times New Roman"/>
              </a:rPr>
              <a:t>□</a:t>
            </a:r>
            <a:r>
              <a:rPr dirty="0" baseline="7575" sz="1650" spc="254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Вариант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5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9050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№264</a:t>
            </a:r>
            <a:endParaRPr sz="1100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помощью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штангенциркуля</a:t>
            </a:r>
            <a:endParaRPr sz="1100">
              <a:latin typeface="Times New Roman"/>
              <a:cs typeface="Times New Roman"/>
            </a:endParaRPr>
          </a:p>
          <a:p>
            <a:pPr marL="28702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2870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1/F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300/F</a:t>
            </a:r>
            <a:endParaRPr sz="1100">
              <a:latin typeface="Times New Roman"/>
              <a:cs typeface="Times New Roman"/>
            </a:endParaRPr>
          </a:p>
          <a:p>
            <a:pPr marL="2901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2901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F*300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9050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№265</a:t>
            </a:r>
            <a:endParaRPr sz="1100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содержится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колебания?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 marL="2870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2870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180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градуса</a:t>
            </a:r>
            <a:endParaRPr sz="1100">
              <a:latin typeface="Times New Roman"/>
              <a:cs typeface="Times New Roman"/>
            </a:endParaRPr>
          </a:p>
          <a:p>
            <a:pPr marL="2901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2901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360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угловых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9050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№266</a:t>
            </a:r>
            <a:endParaRPr sz="1100">
              <a:latin typeface="Times New Roman"/>
              <a:cs typeface="Times New Roman"/>
            </a:endParaRPr>
          </a:p>
          <a:p>
            <a:pPr marL="18097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формулой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колебаний?</a:t>
            </a:r>
            <a:endParaRPr sz="1100">
              <a:latin typeface="Times New Roman"/>
              <a:cs typeface="Times New Roman"/>
            </a:endParaRPr>
          </a:p>
          <a:p>
            <a:pPr marL="280670" marR="705485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5130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F=1/T,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синусоидальных 	колебаний</a:t>
            </a:r>
            <a:endParaRPr sz="1100">
              <a:latin typeface="Times New Roman"/>
              <a:cs typeface="Times New Roman"/>
            </a:endParaRPr>
          </a:p>
          <a:p>
            <a:pPr marL="286385" marR="565150" indent="-96520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5130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F=300/T,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синусоидальных 	колебаний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F=С/T,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света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вакууме,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</a:t>
            </a:r>
            <a:endParaRPr sz="1100">
              <a:latin typeface="Times New Roman"/>
              <a:cs typeface="Times New Roman"/>
            </a:endParaRPr>
          </a:p>
          <a:p>
            <a:pPr marL="51308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колебаний</a:t>
            </a:r>
            <a:endParaRPr sz="1100">
              <a:latin typeface="Times New Roman"/>
              <a:cs typeface="Times New Roman"/>
            </a:endParaRPr>
          </a:p>
          <a:p>
            <a:pPr marL="289560" marR="81534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 startAt="4"/>
              <a:tabLst>
                <a:tab pos="5130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F=T,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F-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колебаний,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 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синусоидальных 	колебаний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19050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№267</a:t>
            </a:r>
            <a:endParaRPr sz="1100">
              <a:latin typeface="Times New Roman"/>
              <a:cs typeface="Times New Roman"/>
            </a:endParaRPr>
          </a:p>
          <a:p>
            <a:pPr marL="180975" marR="525145">
              <a:lnSpc>
                <a:spcPct val="98800"/>
              </a:lnSpc>
              <a:spcBef>
                <a:spcPts val="110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действующее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220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единицу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выделялось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случае?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2870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2870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127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28130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2813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220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4536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0928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1264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80467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308592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37820"/>
            <a:ext cx="5779770" cy="93446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380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№268</a:t>
            </a:r>
            <a:endParaRPr sz="1100">
              <a:latin typeface="Times New Roman"/>
              <a:cs typeface="Times New Roman"/>
            </a:endParaRPr>
          </a:p>
          <a:p>
            <a:pPr marL="12700" marR="386080">
              <a:lnSpc>
                <a:spcPct val="98800"/>
              </a:lnSpc>
              <a:spcBef>
                <a:spcPts val="110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амплитудное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310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источник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резистору,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единицу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выделялось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количество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случае?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127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220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380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№269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Нагрузка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</a:t>
            </a:r>
            <a:endParaRPr sz="1100">
              <a:latin typeface="Times New Roman"/>
              <a:cs typeface="Times New Roman"/>
            </a:endParaRPr>
          </a:p>
          <a:p>
            <a:pPr marL="118110" marR="16637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больше</a:t>
            </a:r>
            <a:endParaRPr sz="1100">
              <a:latin typeface="Times New Roman"/>
              <a:cs typeface="Times New Roman"/>
            </a:endParaRPr>
          </a:p>
          <a:p>
            <a:pPr marL="112395" marR="541655" indent="-90805">
              <a:lnSpc>
                <a:spcPts val="130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Равенство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(при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условии,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носят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характер)</a:t>
            </a:r>
            <a:endParaRPr sz="1100">
              <a:latin typeface="Times New Roman"/>
              <a:cs typeface="Times New Roman"/>
            </a:endParaRPr>
          </a:p>
          <a:p>
            <a:pPr marL="121285" marR="178435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меньше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№270</a:t>
            </a:r>
            <a:endParaRPr sz="1100">
              <a:latin typeface="Times New Roman"/>
              <a:cs typeface="Times New Roman"/>
            </a:endParaRPr>
          </a:p>
          <a:p>
            <a:pPr marL="12700" marR="29273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дискретизации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цифровом преобразовании?</a:t>
            </a:r>
            <a:endParaRPr sz="1100">
              <a:latin typeface="Times New Roman"/>
              <a:cs typeface="Times New Roman"/>
            </a:endParaRPr>
          </a:p>
          <a:p>
            <a:pPr marL="112395" marR="434975" indent="-90805">
              <a:lnSpc>
                <a:spcPts val="1300"/>
              </a:lnSpc>
              <a:spcBef>
                <a:spcPts val="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синусоидальной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 marL="118110" marR="58419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непрерывной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дискретных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отсчётов</a:t>
            </a:r>
            <a:endParaRPr sz="1100">
              <a:latin typeface="Times New Roman"/>
              <a:cs typeface="Times New Roman"/>
            </a:endParaRPr>
          </a:p>
          <a:p>
            <a:pPr marL="112395" marR="34226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Дискретизация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№271</a:t>
            </a:r>
            <a:endParaRPr sz="1100">
              <a:latin typeface="Times New Roman"/>
              <a:cs typeface="Times New Roman"/>
            </a:endParaRPr>
          </a:p>
          <a:p>
            <a:pPr marL="12700" marR="43942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квантования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цифровом преобразовании?</a:t>
            </a:r>
            <a:endParaRPr sz="1100">
              <a:latin typeface="Times New Roman"/>
              <a:cs typeface="Times New Roman"/>
            </a:endParaRPr>
          </a:p>
          <a:p>
            <a:pPr marL="112395" marR="86995" indent="-90805">
              <a:lnSpc>
                <a:spcPts val="1320"/>
              </a:lnSpc>
              <a:spcBef>
                <a:spcPts val="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набор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синусоидальных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12395" marR="21272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конечное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значений</a:t>
            </a:r>
            <a:endParaRPr sz="1100">
              <a:latin typeface="Times New Roman"/>
              <a:cs typeface="Times New Roman"/>
            </a:endParaRPr>
          </a:p>
          <a:p>
            <a:pPr marL="121285" marR="69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Квантование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аналогового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выделяющаяся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тепловую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энергию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резистивную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Назовите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7404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0022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6415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1813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6047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37820"/>
            <a:ext cx="5779770" cy="91890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12395" marR="608965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максимальный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допустимое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намотки</a:t>
            </a:r>
            <a:endParaRPr sz="1100">
              <a:latin typeface="Times New Roman"/>
              <a:cs typeface="Times New Roman"/>
            </a:endParaRPr>
          </a:p>
          <a:p>
            <a:pPr marL="112395" marR="69786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максимальная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допустимая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рассеиваемая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21285" marR="2032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расширения,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минимальная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допустимая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рассеиваемая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радиоаппаратуре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датчиков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температуры?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Терморезисторы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Фоторезисторы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Температурные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резисторы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b="1">
                <a:latin typeface="Times New Roman"/>
                <a:cs typeface="Times New Roman"/>
              </a:rPr>
              <a:t>Является</a:t>
            </a:r>
            <a:r>
              <a:rPr dirty="0" sz="1100" spc="6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ли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резистор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линейным</a:t>
            </a:r>
            <a:r>
              <a:rPr dirty="0" sz="1100" spc="4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элементом?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полулинейным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Резистор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нелинейным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12395" marR="45339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той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потенциалов,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конденсатору</a:t>
            </a:r>
            <a:endParaRPr sz="1100">
              <a:latin typeface="Times New Roman"/>
              <a:cs typeface="Times New Roman"/>
            </a:endParaRPr>
          </a:p>
          <a:p>
            <a:pPr marL="118110" marR="267335" indent="-96520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потенциалов,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сообщает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заряд</a:t>
            </a:r>
            <a:endParaRPr sz="1100">
              <a:latin typeface="Times New Roman"/>
              <a:cs typeface="Times New Roman"/>
            </a:endParaRPr>
          </a:p>
          <a:p>
            <a:pPr marL="112395" marR="358140" indent="-90805">
              <a:lnSpc>
                <a:spcPts val="1300"/>
              </a:lnSpc>
              <a:spcBef>
                <a:spcPts val="14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потенциалов</a:t>
            </a:r>
            <a:endParaRPr sz="1100">
              <a:latin typeface="Times New Roman"/>
              <a:cs typeface="Times New Roman"/>
            </a:endParaRPr>
          </a:p>
          <a:p>
            <a:pPr marL="121285" marR="297180" indent="-99695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произведение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ту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разность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потенциалов,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№277</a:t>
            </a:r>
            <a:endParaRPr sz="1100">
              <a:latin typeface="Times New Roman"/>
              <a:cs typeface="Times New Roman"/>
            </a:endParaRPr>
          </a:p>
          <a:p>
            <a:pPr marL="12700" marR="1023619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измерения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проницаемости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материалов.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перечисленных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№278</a:t>
            </a:r>
            <a:endParaRPr sz="1100">
              <a:latin typeface="Times New Roman"/>
              <a:cs typeface="Times New Roman"/>
            </a:endParaRPr>
          </a:p>
          <a:p>
            <a:pPr marL="12700" marR="63881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пластины,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слоем </a:t>
            </a:r>
            <a:r>
              <a:rPr dirty="0" sz="1100">
                <a:latin typeface="Times New Roman"/>
                <a:cs typeface="Times New Roman"/>
              </a:rPr>
              <a:t>диэлектрика.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12395" marR="623570" indent="-90805">
              <a:lnSpc>
                <a:spcPts val="132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8110" marR="681355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2395" marR="681355" indent="-9080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21285" marR="623570" indent="-99695">
              <a:lnSpc>
                <a:spcPts val="1300"/>
              </a:lnSpc>
              <a:spcBef>
                <a:spcPts val="1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43839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697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6144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2054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46963"/>
            <a:ext cx="5781040" cy="9302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№279</a:t>
            </a:r>
            <a:endParaRPr sz="1100">
              <a:latin typeface="Times New Roman"/>
              <a:cs typeface="Times New Roman"/>
            </a:endParaRPr>
          </a:p>
          <a:p>
            <a:pPr marL="12700" marR="640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пластины,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слоем </a:t>
            </a:r>
            <a:r>
              <a:rPr dirty="0" sz="1100">
                <a:latin typeface="Times New Roman"/>
                <a:cs typeface="Times New Roman"/>
              </a:rPr>
              <a:t>диэлектрика.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12395" marR="62484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8110" marR="62484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12395" marR="682625" indent="-90805">
              <a:lnSpc>
                <a:spcPts val="1270"/>
              </a:lnSpc>
              <a:spcBef>
                <a:spcPts val="2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 marL="121285" marR="682625" indent="-99695">
              <a:lnSpc>
                <a:spcPts val="1270"/>
              </a:lnSpc>
              <a:spcBef>
                <a:spcPts val="1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площадь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пластин,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ними,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применить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диэлектрик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проницаемостью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диэлектрические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Кислород,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водород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Алюминий,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сталь,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медь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Керамика,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фторопласт,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вакуум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Эбонит,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поролон, </a:t>
            </a:r>
            <a:r>
              <a:rPr dirty="0" sz="1100" spc="-10">
                <a:latin typeface="Times New Roman"/>
                <a:cs typeface="Times New Roman"/>
              </a:rPr>
              <a:t>резина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смысл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112395" marR="464184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тепловые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свойства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18110" marR="84455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выдерживать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2395" marR="844550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токи</a:t>
            </a:r>
            <a:endParaRPr sz="1100">
              <a:latin typeface="Times New Roman"/>
              <a:cs typeface="Times New Roman"/>
            </a:endParaRPr>
          </a:p>
          <a:p>
            <a:pPr marL="121285" marR="369570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свойства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№282</a:t>
            </a:r>
            <a:endParaRPr sz="1100">
              <a:latin typeface="Times New Roman"/>
              <a:cs typeface="Times New Roman"/>
            </a:endParaRPr>
          </a:p>
          <a:p>
            <a:pPr marL="12700" marR="342900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Катушка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цилиндр,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равномерно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намотано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провода.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конструкцию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её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возросла?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Заменить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шаг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намотки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112395" marR="15621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геометрическими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размерами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18110" marR="18224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намотки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её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диаметру</a:t>
            </a:r>
            <a:endParaRPr sz="1100">
              <a:latin typeface="Times New Roman"/>
              <a:cs typeface="Times New Roman"/>
            </a:endParaRPr>
          </a:p>
          <a:p>
            <a:pPr marL="112395" marR="320675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пропорциональна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индуктивному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пропорциональна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омическому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</a:t>
            </a:r>
            <a:endParaRPr sz="1100">
              <a:latin typeface="Times New Roman"/>
              <a:cs typeface="Times New Roman"/>
            </a:endParaRPr>
          </a:p>
          <a:p>
            <a:pPr marL="121285" marR="320675" indent="-99695">
              <a:lnSpc>
                <a:spcPct val="982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заданной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пропорциональна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омическому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пропорциональна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 	катушки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50264" y="94548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12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20695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49910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0840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3459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936992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1958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8675"/>
            <a:ext cx="5791835" cy="92411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трансформатора?</a:t>
            </a:r>
            <a:endParaRPr sz="1100">
              <a:latin typeface="Times New Roman"/>
              <a:cs typeface="Times New Roman"/>
            </a:endParaRPr>
          </a:p>
          <a:p>
            <a:pPr marL="112395" marR="56642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8110" marR="171450" indent="-96520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трансформирования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магнитное</a:t>
            </a:r>
            <a:endParaRPr sz="1100">
              <a:latin typeface="Times New Roman"/>
              <a:cs typeface="Times New Roman"/>
            </a:endParaRPr>
          </a:p>
          <a:p>
            <a:pPr marL="112395" marR="642620" indent="-90805">
              <a:lnSpc>
                <a:spcPts val="1300"/>
              </a:lnSpc>
              <a:spcBef>
                <a:spcPts val="1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гальванической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развязки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цепей</a:t>
            </a:r>
            <a:endParaRPr sz="1100">
              <a:latin typeface="Times New Roman"/>
              <a:cs typeface="Times New Roman"/>
            </a:endParaRPr>
          </a:p>
          <a:p>
            <a:pPr marL="121285" marR="86360" indent="-99695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трансформирования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поля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№285</a:t>
            </a:r>
            <a:endParaRPr sz="1100">
              <a:latin typeface="Times New Roman"/>
              <a:cs typeface="Times New Roman"/>
            </a:endParaRPr>
          </a:p>
          <a:p>
            <a:pPr marL="12700" marR="107378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трансформации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электрического трансформатора?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Соотношением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Способом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намотки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каркас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Отношением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Соотношением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витков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вес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габаритная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зависеть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геометрических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размеров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сердечника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гудеть</a:t>
            </a:r>
            <a:endParaRPr sz="1100">
              <a:latin typeface="Times New Roman"/>
              <a:cs typeface="Times New Roman"/>
            </a:endParaRPr>
          </a:p>
          <a:p>
            <a:pPr marL="121285" marR="1714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трансформатора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рассеяния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трансформатора?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заряд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обмотками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магнитопровода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диэлектрике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обмоток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потоки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рассеяния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обмоток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Намагничивание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близлежащих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металлических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предметов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№288</a:t>
            </a:r>
            <a:endParaRPr sz="1100">
              <a:latin typeface="Times New Roman"/>
              <a:cs typeface="Times New Roman"/>
            </a:endParaRPr>
          </a:p>
          <a:p>
            <a:pPr marL="12700" marR="60706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позволяет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выпрямителя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 отрицательным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характеристика</a:t>
            </a:r>
            <a:endParaRPr sz="1100">
              <a:latin typeface="Times New Roman"/>
              <a:cs typeface="Times New Roman"/>
            </a:endParaRPr>
          </a:p>
          <a:p>
            <a:pPr marL="121285" marR="34988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Нелинейная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характеристика: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полярности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№289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туннельного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типов?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отрицательным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Диод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генерировать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50850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6415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68756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946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6846"/>
            <a:ext cx="5779770" cy="903541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Стабилитрон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Точечный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Туннельный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Плоскостной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PIN-</a:t>
            </a:r>
            <a:r>
              <a:rPr dirty="0" sz="1100" spc="-10">
                <a:latin typeface="Times New Roman"/>
                <a:cs typeface="Times New Roman"/>
              </a:rPr>
              <a:t>диода?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Переключатель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Высоковольтный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Высоковольтный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стабилизатор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№292</a:t>
            </a:r>
            <a:endParaRPr sz="1100">
              <a:latin typeface="Times New Roman"/>
              <a:cs typeface="Times New Roman"/>
            </a:endParaRPr>
          </a:p>
          <a:p>
            <a:pPr marL="12700" marR="60071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стабилитрона,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позволяет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стабилизатора напряжения?</a:t>
            </a:r>
            <a:endParaRPr sz="1100">
              <a:latin typeface="Times New Roman"/>
              <a:cs typeface="Times New Roman"/>
            </a:endParaRPr>
          </a:p>
          <a:p>
            <a:pPr marL="112395" marR="624205" indent="-90805">
              <a:lnSpc>
                <a:spcPts val="1300"/>
              </a:lnSpc>
              <a:spcBef>
                <a:spcPts val="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изменяющемся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характеристика</a:t>
            </a:r>
            <a:endParaRPr sz="1100">
              <a:latin typeface="Times New Roman"/>
              <a:cs typeface="Times New Roman"/>
            </a:endParaRPr>
          </a:p>
          <a:p>
            <a:pPr marL="112395" marR="11493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Участок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амперной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изменяющемся 	напряжении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№293</a:t>
            </a:r>
            <a:endParaRPr sz="1100">
              <a:latin typeface="Times New Roman"/>
              <a:cs typeface="Times New Roman"/>
            </a:endParaRPr>
          </a:p>
          <a:p>
            <a:pPr marL="12700" marR="4826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полупроводникового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существенно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внутреннюю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PIN-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Туннельный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диод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Варикап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Стабилитрон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варикапа?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датчика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температуры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Резонансные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перестраивается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Выходные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стабилизатора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№295</a:t>
            </a: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(бэта)?</a:t>
            </a:r>
            <a:endParaRPr sz="1100">
              <a:latin typeface="Times New Roman"/>
              <a:cs typeface="Times New Roman"/>
            </a:endParaRPr>
          </a:p>
          <a:p>
            <a:pPr algn="just" marL="112395" marR="22225" indent="-90805">
              <a:lnSpc>
                <a:spcPct val="98200"/>
              </a:lnSpc>
              <a:spcBef>
                <a:spcPts val="1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коллекторе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базе</a:t>
            </a:r>
            <a:endParaRPr sz="1100">
              <a:latin typeface="Times New Roman"/>
              <a:cs typeface="Times New Roman"/>
            </a:endParaRPr>
          </a:p>
          <a:p>
            <a:pPr marL="118110" marR="2222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коллекторе</a:t>
            </a:r>
            <a:endParaRPr sz="1100">
              <a:latin typeface="Times New Roman"/>
              <a:cs typeface="Times New Roman"/>
            </a:endParaRPr>
          </a:p>
          <a:p>
            <a:pPr marL="112395" marR="350520" indent="-90805">
              <a:lnSpc>
                <a:spcPct val="98200"/>
              </a:lnSpc>
              <a:spcBef>
                <a:spcPts val="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базой,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коллектора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базы</a:t>
            </a:r>
            <a:endParaRPr sz="1100">
              <a:latin typeface="Times New Roman"/>
              <a:cs typeface="Times New Roman"/>
            </a:endParaRPr>
          </a:p>
          <a:p>
            <a:pPr marL="121285" marR="12065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биполярного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транзистора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эмиттером,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показывающий,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коллектора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базы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52803" y="532891"/>
            <a:ext cx="434721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(VOX)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шумоподавитель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62306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794763"/>
            <a:ext cx="546925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градуированном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«S»?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баллах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8818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77696" y="4306823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2803" y="3056636"/>
            <a:ext cx="5578475" cy="25082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69151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«PWR» </a:t>
            </a:r>
            <a:r>
              <a:rPr dirty="0" sz="1100">
                <a:latin typeface="Times New Roman"/>
                <a:cs typeface="Times New Roman"/>
              </a:rPr>
              <a:t>(«POWER»,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«Po»)?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№118</a:t>
            </a:r>
            <a:endParaRPr sz="1100">
              <a:latin typeface="Times New Roman"/>
              <a:cs typeface="Times New Roman"/>
            </a:endParaRPr>
          </a:p>
          <a:p>
            <a:pPr marL="12700" marR="19050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отображаются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«145.475.00».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14547500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Мегагерц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Мегагерц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475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килогерц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73481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5906515"/>
            <a:ext cx="552577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регулировки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(AGC)?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плавность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вращения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рычаг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телеграфного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манипулятора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громкости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71612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7332979"/>
            <a:ext cx="511810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58469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756395"/>
            <a:ext cx="5200650" cy="7188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SSB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612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0388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4622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885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97356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46963"/>
            <a:ext cx="5779770" cy="93446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PNP-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NPN-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проводимости?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названием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Полярностью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подаваемых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Ничем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отличаются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Частотными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свойствами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b="1">
                <a:latin typeface="Times New Roman"/>
                <a:cs typeface="Times New Roman"/>
              </a:rPr>
              <a:t>Какие</a:t>
            </a:r>
            <a:r>
              <a:rPr dirty="0" sz="1100" spc="6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электроды</a:t>
            </a:r>
            <a:r>
              <a:rPr dirty="0" sz="1100" spc="4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входят</a:t>
            </a:r>
            <a:r>
              <a:rPr dirty="0" sz="1100" spc="7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в</a:t>
            </a:r>
            <a:r>
              <a:rPr dirty="0" sz="1100" spc="3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состав</a:t>
            </a:r>
            <a:r>
              <a:rPr dirty="0" sz="1100" spc="8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триода?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антидинатронная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21285" marR="77406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фокусирующий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сетка, 	подогреватель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тетрода?</a:t>
            </a:r>
            <a:endParaRPr sz="1100">
              <a:latin typeface="Times New Roman"/>
              <a:cs typeface="Times New Roman"/>
            </a:endParaRPr>
          </a:p>
          <a:p>
            <a:pPr marL="112395" marR="774065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фокусирующий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сетка, 	подогреватель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антидинатронная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№299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пентода?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антидинатронная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сетка,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подогреватель</a:t>
            </a:r>
            <a:endParaRPr sz="1100">
              <a:latin typeface="Times New Roman"/>
              <a:cs typeface="Times New Roman"/>
            </a:endParaRPr>
          </a:p>
          <a:p>
            <a:pPr marL="121285" marR="77406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фокусирующий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электрод,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экранная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сетка, 	подогреватель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усилитель?</a:t>
            </a:r>
            <a:endParaRPr sz="1100">
              <a:latin typeface="Times New Roman"/>
              <a:cs typeface="Times New Roman"/>
            </a:endParaRPr>
          </a:p>
          <a:p>
            <a:pPr marL="112395" marR="165100" indent="-90805">
              <a:lnSpc>
                <a:spcPts val="127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калькуляторах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выполнения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умножения</a:t>
            </a:r>
            <a:endParaRPr sz="1100">
              <a:latin typeface="Times New Roman"/>
              <a:cs typeface="Times New Roman"/>
            </a:endParaRPr>
          </a:p>
          <a:p>
            <a:pPr marL="118110" marR="591185" indent="-96520">
              <a:lnSpc>
                <a:spcPts val="1300"/>
              </a:lnSpc>
              <a:spcBef>
                <a:spcPts val="17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усилителей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2395" marR="34226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высокочастотных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algn="just" marL="121285" marR="2032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глубокой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отрицательной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обратной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связью,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которая,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благодаря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ОУ,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полностью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определяет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усилитель?</a:t>
            </a:r>
            <a:endParaRPr sz="1100">
              <a:latin typeface="Times New Roman"/>
              <a:cs typeface="Times New Roman"/>
            </a:endParaRPr>
          </a:p>
          <a:p>
            <a:pPr marL="112395" marR="542925" indent="-90805">
              <a:lnSpc>
                <a:spcPct val="98200"/>
              </a:lnSpc>
              <a:spcBef>
                <a:spcPts val="5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нулевое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 marL="118110" marR="116839" indent="-96520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нулевое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25450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97459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2334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4952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91870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34516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37820"/>
            <a:ext cx="5779770" cy="93814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44805" marR="54292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 marL="112395" marR="532130" indent="-90805">
              <a:lnSpc>
                <a:spcPct val="98200"/>
              </a:lnSpc>
              <a:spcBef>
                <a:spcPts val="75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единичный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 marL="121285" marR="71120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Идеальный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выставить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бесконечно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широкую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№302</a:t>
            </a:r>
            <a:endParaRPr sz="1100">
              <a:latin typeface="Times New Roman"/>
              <a:cs typeface="Times New Roman"/>
            </a:endParaRPr>
          </a:p>
          <a:p>
            <a:pPr marL="12700" marR="12573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операционного усилителя?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Глубиной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коррекции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Типом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Глубиной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отрицательной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обратной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задаваемой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внешними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элементами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большое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малое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Переменное,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малое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большое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№305</a:t>
            </a:r>
            <a:endParaRPr sz="1100">
              <a:latin typeface="Times New Roman"/>
              <a:cs typeface="Times New Roman"/>
            </a:endParaRPr>
          </a:p>
          <a:p>
            <a:pPr marL="12700" marR="9334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RC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фильтра, </a:t>
            </a:r>
            <a:r>
              <a:rPr dirty="0" sz="1100">
                <a:latin typeface="Times New Roman"/>
                <a:cs typeface="Times New Roman"/>
              </a:rPr>
              <a:t>выполненного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номиналов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конденсаторов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потребляемого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операционного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№306</a:t>
            </a:r>
            <a:endParaRPr sz="1100">
              <a:latin typeface="Times New Roman"/>
              <a:cs typeface="Times New Roman"/>
            </a:endParaRPr>
          </a:p>
          <a:p>
            <a:pPr marL="12700" marR="28829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резисторов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Ома?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2.5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411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837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6415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68756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1140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8675"/>
            <a:ext cx="5779770" cy="71589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резисторов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каждый?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8√2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№308</a:t>
            </a:r>
            <a:endParaRPr sz="1100">
              <a:latin typeface="Times New Roman"/>
              <a:cs typeface="Times New Roman"/>
            </a:endParaRPr>
          </a:p>
          <a:p>
            <a:pPr marL="12700" marR="4826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конденсаторов </a:t>
            </a:r>
            <a:r>
              <a:rPr dirty="0" sz="1100">
                <a:latin typeface="Times New Roman"/>
                <a:cs typeface="Times New Roman"/>
              </a:rPr>
              <a:t>ёмкостью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пФ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3,2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пФ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№309</a:t>
            </a:r>
            <a:endParaRPr sz="1100">
              <a:latin typeface="Times New Roman"/>
              <a:cs typeface="Times New Roman"/>
            </a:endParaRPr>
          </a:p>
          <a:p>
            <a:pPr marL="12700" marR="72136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конденсаторов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мкФ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каждый?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17,2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24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мкФ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№310</a:t>
            </a:r>
            <a:endParaRPr sz="1100">
              <a:latin typeface="Times New Roman"/>
              <a:cs typeface="Times New Roman"/>
            </a:endParaRPr>
          </a:p>
          <a:p>
            <a:pPr marL="12700" marR="29464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соединенных </a:t>
            </a:r>
            <a:r>
              <a:rPr dirty="0" sz="1100">
                <a:latin typeface="Times New Roman"/>
                <a:cs typeface="Times New Roman"/>
              </a:rPr>
              <a:t>катушек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мкГн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мкГн?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2,5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№311</a:t>
            </a:r>
            <a:endParaRPr sz="1100">
              <a:latin typeface="Times New Roman"/>
              <a:cs typeface="Times New Roman"/>
            </a:endParaRPr>
          </a:p>
          <a:p>
            <a:pPr marL="12700" marR="2857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цепочки,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катушек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мкГн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каждая?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27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4,5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мкГн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676400" y="7845552"/>
            <a:ext cx="5447030" cy="6350"/>
          </a:xfrm>
          <a:custGeom>
            <a:avLst/>
            <a:gdLst/>
            <a:ahLst/>
            <a:cxnLst/>
            <a:rect l="l" t="t" r="r" b="b"/>
            <a:pathLst>
              <a:path w="5447030" h="6350">
                <a:moveTo>
                  <a:pt x="5446776" y="0"/>
                </a:moveTo>
                <a:lnTo>
                  <a:pt x="0" y="0"/>
                </a:lnTo>
                <a:lnTo>
                  <a:pt x="0" y="6096"/>
                </a:lnTo>
                <a:lnTo>
                  <a:pt x="5446776" y="6096"/>
                </a:lnTo>
                <a:lnTo>
                  <a:pt x="5446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27403" y="7450022"/>
            <a:ext cx="4291965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89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F=1/(2π√(LC)),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346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46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F=L/(2π√C),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289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</a:t>
            </a:r>
            <a:r>
              <a:rPr dirty="0" baseline="40740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+C</a:t>
            </a:r>
            <a:r>
              <a:rPr dirty="0" baseline="40740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3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377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7795" algn="l"/>
              </a:tabLst>
            </a:pPr>
            <a:r>
              <a:rPr dirty="0" sz="1100" spc="160">
                <a:latin typeface="Times New Roman"/>
                <a:cs typeface="Times New Roman"/>
              </a:rPr>
              <a:t>□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675892" y="8012683"/>
            <a:ext cx="521652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F=L/(rC),</a:t>
            </a:r>
            <a:r>
              <a:rPr dirty="0" sz="1100" spc="3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50264" y="83728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343660" y="8369300"/>
            <a:ext cx="5779770" cy="377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676400" y="9104376"/>
            <a:ext cx="5447030" cy="9525"/>
          </a:xfrm>
          <a:custGeom>
            <a:avLst/>
            <a:gdLst/>
            <a:ahLst/>
            <a:cxnLst/>
            <a:rect l="l" t="t" r="r" b="b"/>
            <a:pathLst>
              <a:path w="5447030" h="9525">
                <a:moveTo>
                  <a:pt x="5446776" y="0"/>
                </a:moveTo>
                <a:lnTo>
                  <a:pt x="0" y="0"/>
                </a:lnTo>
                <a:lnTo>
                  <a:pt x="0" y="9143"/>
                </a:lnTo>
                <a:lnTo>
                  <a:pt x="5446776" y="9143"/>
                </a:lnTo>
                <a:lnTo>
                  <a:pt x="5446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327403" y="8711895"/>
            <a:ext cx="560324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89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F=L/(rC),</a:t>
            </a:r>
            <a:r>
              <a:rPr dirty="0" sz="1100" spc="3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 –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потерь</a:t>
            </a:r>
            <a:endParaRPr sz="1100">
              <a:latin typeface="Times New Roman"/>
              <a:cs typeface="Times New Roman"/>
            </a:endParaRPr>
          </a:p>
          <a:p>
            <a:pPr marL="1346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46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F=1/(2π√(LC)),</a:t>
            </a:r>
            <a:r>
              <a:rPr dirty="0" sz="1100" spc="4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289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F=L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+C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baseline="37037" sz="1125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3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  <a:p>
            <a:pPr marL="1377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7795" algn="l"/>
              </a:tabLst>
            </a:pPr>
            <a:r>
              <a:rPr dirty="0" sz="1100" spc="160">
                <a:latin typeface="Times New Roman"/>
                <a:cs typeface="Times New Roman"/>
              </a:rPr>
              <a:t>□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675892" y="9271507"/>
            <a:ext cx="377444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F=L/(2π√C),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 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ёмкость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7800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0388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30072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21791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6443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46963"/>
            <a:ext cx="5779770" cy="9213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№314</a:t>
            </a:r>
            <a:endParaRPr sz="1100">
              <a:latin typeface="Times New Roman"/>
              <a:cs typeface="Times New Roman"/>
            </a:endParaRPr>
          </a:p>
          <a:p>
            <a:pPr marL="12700" marR="72136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явление,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включенной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конденсатором,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цепи?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Умножение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добротности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Умножение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Резонанс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себя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контуре,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настроенном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меняется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нулю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параллельном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нулю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меняется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потерями?</a:t>
            </a:r>
            <a:endParaRPr sz="1100">
              <a:latin typeface="Times New Roman"/>
              <a:cs typeface="Times New Roman"/>
            </a:endParaRPr>
          </a:p>
          <a:p>
            <a:pPr marL="112395" marR="2984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реактивному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18110" marR="133985" indent="-96520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вызванного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потерями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контуре,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реактивному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12395" marR="29845" indent="-90805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реактивному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</a:t>
            </a:r>
            <a:endParaRPr sz="1100">
              <a:latin typeface="Times New Roman"/>
              <a:cs typeface="Times New Roman"/>
            </a:endParaRPr>
          </a:p>
          <a:p>
            <a:pPr marL="121285" marR="29845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активному сопротивлению,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Назовите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сердечнике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18110" marR="4318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диэлектрике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сердечнике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омические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обмотке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катушки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проводниках,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соединяющих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Потери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намагничивание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№319</a:t>
            </a:r>
            <a:endParaRPr sz="1100">
              <a:latin typeface="Times New Roman"/>
              <a:cs typeface="Times New Roman"/>
            </a:endParaRPr>
          </a:p>
          <a:p>
            <a:pPr marL="12700" marR="11874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формула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колебательного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контура,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известна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добротность?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295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ΔF=1/FQ,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 частота,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ΔF=2πF/Q,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ΔF=2πFQ,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ts val="1295"/>
              </a:lnSpc>
              <a:spcBef>
                <a:spcPts val="120"/>
              </a:spcBef>
              <a:buSzPct val="72727"/>
              <a:buAutoNum type="alphaLcParenR" startAt="4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ΔF=F/Q,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ΔF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резонансная частота,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добротность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7800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8618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43660" y="514603"/>
            <a:ext cx="5779770" cy="37211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Амперах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Вольтах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Добротность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безразмерная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величина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Кулонах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№321</a:t>
            </a:r>
            <a:endParaRPr sz="1100">
              <a:latin typeface="Times New Roman"/>
              <a:cs typeface="Times New Roman"/>
            </a:endParaRPr>
          </a:p>
          <a:p>
            <a:pPr marL="12700" marR="29146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Перечислите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четыре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группы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частот, </a:t>
            </a:r>
            <a:r>
              <a:rPr dirty="0" sz="1100">
                <a:latin typeface="Times New Roman"/>
                <a:cs typeface="Times New Roman"/>
              </a:rPr>
              <a:t>которые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пропускают?</a:t>
            </a:r>
            <a:endParaRPr sz="1100">
              <a:latin typeface="Times New Roman"/>
              <a:cs typeface="Times New Roman"/>
            </a:endParaRPr>
          </a:p>
          <a:p>
            <a:pPr marL="112395" marR="965200" indent="-90805">
              <a:lnSpc>
                <a:spcPts val="127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Задерживающий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модулирующий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детектирующий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8110" marR="382905" indent="-96520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полосовых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конечных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 marL="112395" marR="34353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верхних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полосовой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пропускающий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полосовой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задерживающий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(режекторный)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21285" marR="20574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СВЧ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Г-</a:t>
            </a:r>
            <a:r>
              <a:rPr dirty="0" sz="1100">
                <a:latin typeface="Times New Roman"/>
                <a:cs typeface="Times New Roman"/>
              </a:rPr>
              <a:t>образный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750" y="4224528"/>
            <a:ext cx="2706489" cy="2133600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1350264" y="7254240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6331407"/>
            <a:ext cx="5779770" cy="12966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П-</a:t>
            </a:r>
            <a:r>
              <a:rPr dirty="0" sz="1100">
                <a:latin typeface="Times New Roman"/>
                <a:cs typeface="Times New Roman"/>
              </a:rPr>
              <a:t>образный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9750" y="350520"/>
            <a:ext cx="2706489" cy="2133600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33771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56266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73822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2457399"/>
            <a:ext cx="5779770" cy="52984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порядок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П-</a:t>
            </a:r>
            <a:r>
              <a:rPr dirty="0" sz="1100">
                <a:latin typeface="Times New Roman"/>
                <a:cs typeface="Times New Roman"/>
              </a:rPr>
              <a:t>фильтра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антенной?</a:t>
            </a:r>
            <a:endParaRPr sz="1100">
              <a:latin typeface="Times New Roman"/>
              <a:cs typeface="Times New Roman"/>
            </a:endParaRPr>
          </a:p>
          <a:p>
            <a:pPr marL="112395" marR="26034" indent="-90805">
              <a:lnSpc>
                <a:spcPct val="99100"/>
              </a:lnSpc>
              <a:spcBef>
                <a:spcPts val="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тока.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Повторить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процедуру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18110" marR="730250" indent="-96520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положение,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антенне</a:t>
            </a:r>
            <a:endParaRPr sz="1100">
              <a:latin typeface="Times New Roman"/>
              <a:cs typeface="Times New Roman"/>
            </a:endParaRPr>
          </a:p>
          <a:p>
            <a:pPr marL="112395" marR="644525" indent="-90805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положение,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антенне</a:t>
            </a:r>
            <a:endParaRPr sz="1100">
              <a:latin typeface="Times New Roman"/>
              <a:cs typeface="Times New Roman"/>
            </a:endParaRPr>
          </a:p>
          <a:p>
            <a:pPr marL="121285" marR="68580" indent="-99695">
              <a:lnSpc>
                <a:spcPct val="98200"/>
              </a:lnSpc>
              <a:spcBef>
                <a:spcPts val="10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конденсатором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добиться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минимума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Повторить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процедуру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№325</a:t>
            </a:r>
            <a:endParaRPr sz="1100">
              <a:latin typeface="Times New Roman"/>
              <a:cs typeface="Times New Roman"/>
            </a:endParaRPr>
          </a:p>
          <a:p>
            <a:pPr marL="12700" marR="127635">
              <a:lnSpc>
                <a:spcPct val="98800"/>
              </a:lnSpc>
              <a:spcBef>
                <a:spcPts val="11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высоковольтного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3000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установлен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мкФ,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зашунтированный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сопротивлением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упадёт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секунд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после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сети?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1110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2900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однополупериодный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9034" y="350520"/>
            <a:ext cx="4808029" cy="1990344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323392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43660" y="2314142"/>
            <a:ext cx="5779770" cy="12934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двухполупериодный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9034" y="3599688"/>
            <a:ext cx="4808029" cy="1990343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350264" y="64830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5574284"/>
            <a:ext cx="5779770" cy="12827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мостовой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выпрямитель?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9034" y="6845807"/>
            <a:ext cx="4808029" cy="1990343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52803" y="8809431"/>
            <a:ext cx="96901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514603"/>
            <a:ext cx="5779770" cy="377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№329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сглаживания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7008" y="880872"/>
            <a:ext cx="2903343" cy="2624328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440131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9893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478479"/>
            <a:ext cx="5779770" cy="288480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Варианты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№330</a:t>
            </a:r>
            <a:endParaRPr sz="1100">
              <a:latin typeface="Times New Roman"/>
              <a:cs typeface="Times New Roman"/>
            </a:endParaRPr>
          </a:p>
          <a:p>
            <a:pPr marL="12700" marR="489584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Чему равен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действующем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действующее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значение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5дб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Минус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10дб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детектор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модулированных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9053" y="6355079"/>
            <a:ext cx="2409234" cy="2471928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52803" y="8800286"/>
            <a:ext cx="1697989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вариантов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346963"/>
            <a:ext cx="5779770" cy="5448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№332</a:t>
            </a:r>
            <a:endParaRPr sz="1100">
              <a:latin typeface="Times New Roman"/>
              <a:cs typeface="Times New Roman"/>
            </a:endParaRPr>
          </a:p>
          <a:p>
            <a:pPr marL="12700" marR="96393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дискриминатор,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детектирования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модулированных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9053" y="880872"/>
            <a:ext cx="2409234" cy="2471928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42489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5077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693724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1930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80"/>
                </a:lnTo>
                <a:lnTo>
                  <a:pt x="9131" y="201180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80"/>
                </a:lnTo>
                <a:lnTo>
                  <a:pt x="5772912" y="201180"/>
                </a:lnTo>
                <a:lnTo>
                  <a:pt x="5779008" y="201180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340100"/>
            <a:ext cx="5779770" cy="61169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принцип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демодулятора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перемножительного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типа?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друга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Вычитание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другого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Перемножение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Сложение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факторы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влияют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гетеродина?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Форма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генерируемого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12395" marR="429259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Механическая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прочность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конструкции,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температурные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элементов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частотозадающей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изоляция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факторов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УНЧ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компоненты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определяют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LC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Емкость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Значения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частотозадающей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элемента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кварцевого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генерируемой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Широкий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перестройки</a:t>
            </a:r>
            <a:endParaRPr sz="1100">
              <a:latin typeface="Times New Roman"/>
              <a:cs typeface="Times New Roman"/>
            </a:endParaRPr>
          </a:p>
          <a:p>
            <a:pPr marL="112395" marR="27686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Стабильная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осцилляции,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невозможность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перестройки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широком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диапазоне 	частот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Гетеродин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требующий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612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287426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30072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57241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46963"/>
            <a:ext cx="5779770" cy="59156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компоненты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гетеродине,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управляемом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Валкодер,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вариометр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емкость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Варикап,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Оптрон,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реле,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триггер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компоненты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петле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автоподстройки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Фазовый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детектор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управляемый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напряжением,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Кварцевый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электромеханический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Цифровая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шкала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Умножитель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№339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синтезатора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петле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автоподстройки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(ФАПЧ)?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опорного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ФАПЧ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синтезатора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шкале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ПЧ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обработки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применяемых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встроенного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тюнера</a:t>
            </a:r>
            <a:endParaRPr sz="1100">
              <a:latin typeface="Times New Roman"/>
              <a:cs typeface="Times New Roman"/>
            </a:endParaRPr>
          </a:p>
          <a:p>
            <a:pPr marL="118110" marR="8699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режекция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узкополосных 	помех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Индикация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узлов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Защита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перегрузок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№341</a:t>
            </a:r>
            <a:endParaRPr sz="1100">
              <a:latin typeface="Times New Roman"/>
              <a:cs typeface="Times New Roman"/>
            </a:endParaRPr>
          </a:p>
          <a:p>
            <a:pPr marL="12700" marR="40386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>
                <a:latin typeface="Times New Roman"/>
                <a:cs typeface="Times New Roman"/>
              </a:rPr>
              <a:t>одним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преобразованием?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4065" y="6254496"/>
            <a:ext cx="4969302" cy="3243072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52803" y="9512300"/>
            <a:ext cx="189928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322135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092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264412"/>
            <a:ext cx="556450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микрофонного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Ничего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будет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Упадёт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искажениями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51917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690875"/>
            <a:ext cx="403860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интерфейс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«САТ»?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378104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3952747"/>
            <a:ext cx="552704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шумоподавитель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(SQUELCH,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SQL)?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03986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5211572"/>
            <a:ext cx="3672204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 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переключает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«USB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LSB»?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Повышенный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63017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77696" y="7559052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83"/>
                </a:lnTo>
                <a:lnTo>
                  <a:pt x="5553456" y="15227"/>
                </a:lnTo>
                <a:lnTo>
                  <a:pt x="5553456" y="188963"/>
                </a:lnTo>
                <a:lnTo>
                  <a:pt x="9144" y="188963"/>
                </a:lnTo>
                <a:lnTo>
                  <a:pt x="9144" y="15227"/>
                </a:lnTo>
                <a:lnTo>
                  <a:pt x="9144" y="6083"/>
                </a:lnTo>
                <a:lnTo>
                  <a:pt x="5553456" y="6083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88963"/>
                </a:lnTo>
                <a:lnTo>
                  <a:pt x="0" y="198107"/>
                </a:lnTo>
                <a:lnTo>
                  <a:pt x="9144" y="198107"/>
                </a:lnTo>
                <a:lnTo>
                  <a:pt x="5553456" y="198107"/>
                </a:lnTo>
                <a:lnTo>
                  <a:pt x="5562600" y="198107"/>
                </a:lnTo>
                <a:lnTo>
                  <a:pt x="5562600" y="188963"/>
                </a:lnTo>
                <a:lnTo>
                  <a:pt x="5562600" y="15227"/>
                </a:lnTo>
                <a:lnTo>
                  <a:pt x="5562600" y="6083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1377696" y="898245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9144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553456" y="9144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9144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352803" y="6473444"/>
            <a:ext cx="5578475" cy="3047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полудуплекс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(QSK)?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половинным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 времени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 </a:t>
            </a:r>
            <a:r>
              <a:rPr dirty="0" sz="1100" spc="-10">
                <a:latin typeface="Times New Roman"/>
                <a:cs typeface="Times New Roman"/>
              </a:rPr>
              <a:t>приём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возможен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ключа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Работа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разнесённых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№127</a:t>
            </a:r>
            <a:endParaRPr sz="1100">
              <a:latin typeface="Times New Roman"/>
              <a:cs typeface="Times New Roman"/>
            </a:endParaRPr>
          </a:p>
          <a:p>
            <a:pPr marL="12700" marR="23177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громкого,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неразборчивого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Неправильно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выбрана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(RIT)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Выключен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(PREAMP)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№128</a:t>
            </a:r>
            <a:endParaRPr sz="1100">
              <a:latin typeface="Times New Roman"/>
              <a:cs typeface="Times New Roman"/>
            </a:endParaRPr>
          </a:p>
          <a:p>
            <a:pPr marL="12700" marR="104139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подходит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0637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326846"/>
            <a:ext cx="5779770" cy="12750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811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№342</a:t>
            </a:r>
            <a:endParaRPr sz="1100">
              <a:latin typeface="Times New Roman"/>
              <a:cs typeface="Times New Roman"/>
            </a:endParaRPr>
          </a:p>
          <a:p>
            <a:pPr marL="12700" marR="40386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>
                <a:latin typeface="Times New Roman"/>
                <a:cs typeface="Times New Roman"/>
              </a:rPr>
              <a:t>двумя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преобразованиями?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7456" y="1591055"/>
            <a:ext cx="5322527" cy="3477768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59954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5072583"/>
            <a:ext cx="577977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№343</a:t>
            </a:r>
            <a:endParaRPr sz="1100">
              <a:latin typeface="Times New Roman"/>
              <a:cs typeface="Times New Roman"/>
            </a:endParaRPr>
          </a:p>
          <a:p>
            <a:pPr marL="12700" marR="26289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9657" y="6525768"/>
            <a:ext cx="5403478" cy="2974848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1352803" y="9515347"/>
            <a:ext cx="9690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0637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326846"/>
            <a:ext cx="5779770" cy="12750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811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№344</a:t>
            </a:r>
            <a:endParaRPr sz="1100">
              <a:latin typeface="Times New Roman"/>
              <a:cs typeface="Times New Roman"/>
            </a:endParaRPr>
          </a:p>
          <a:p>
            <a:pPr marL="12700" marR="26289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структурная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модулированных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9075" y="1594103"/>
            <a:ext cx="5330908" cy="2935224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54254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6873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9461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20800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30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30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4502607"/>
            <a:ext cx="5779770" cy="50793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рисунков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обоих</a:t>
            </a:r>
            <a:r>
              <a:rPr dirty="0" sz="1100" spc="-10">
                <a:latin typeface="Times New Roman"/>
                <a:cs typeface="Times New Roman"/>
              </a:rPr>
              <a:t> рисунках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Генерация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Защита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смесителя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перегрузки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Защита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Генерирование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преобразователя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Детектирование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Перенос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спектра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Преобразование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преобразователя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8376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428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01675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44321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6846"/>
            <a:ext cx="5779770" cy="749045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Автоматическая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подстройка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Обеспечение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Формирование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АРУ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Оптимизация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смесителя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УВЧ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№349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избирательность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соседнему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каналу?</a:t>
            </a:r>
            <a:endParaRPr sz="1100">
              <a:latin typeface="Times New Roman"/>
              <a:cs typeface="Times New Roman"/>
            </a:endParaRPr>
          </a:p>
          <a:p>
            <a:pPr marL="112395" marR="3606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вдали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21285" marR="46926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вблизи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избирательность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зеркальному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каналу?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8110" marR="46926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вблизи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2395" marR="255904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зеркального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чувствительность?</a:t>
            </a:r>
            <a:endParaRPr sz="1100">
              <a:latin typeface="Times New Roman"/>
              <a:cs typeface="Times New Roman"/>
            </a:endParaRPr>
          </a:p>
          <a:p>
            <a:pPr marL="112395" marR="360680" indent="-90805">
              <a:lnSpc>
                <a:spcPts val="1270"/>
              </a:lnSpc>
              <a:spcBef>
                <a:spcPts val="13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вдали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2395" marR="46926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вблизи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динамический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узкополосные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2395" marR="424815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входного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импульсной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простейший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телеграфный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3298" y="350520"/>
            <a:ext cx="5630149" cy="3535679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478231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43660" y="3856431"/>
            <a:ext cx="5779770" cy="14643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обоеих</a:t>
            </a:r>
            <a:r>
              <a:rPr dirty="0" sz="1100" spc="-10">
                <a:latin typeface="Times New Roman"/>
                <a:cs typeface="Times New Roman"/>
              </a:rPr>
              <a:t> схемах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№354</a:t>
            </a:r>
            <a:endParaRPr sz="1100">
              <a:latin typeface="Times New Roman"/>
              <a:cs typeface="Times New Roman"/>
            </a:endParaRPr>
          </a:p>
          <a:p>
            <a:pPr marL="12700" marR="64960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простейший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собранный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>
                <a:latin typeface="Times New Roman"/>
                <a:cs typeface="Times New Roman"/>
              </a:rPr>
              <a:t>фильтровой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схеме?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3298" y="5309615"/>
            <a:ext cx="5630149" cy="3538728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52803" y="8824671"/>
            <a:ext cx="160401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схемах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514603"/>
            <a:ext cx="5779770" cy="5422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№355</a:t>
            </a:r>
            <a:endParaRPr sz="1100">
              <a:latin typeface="Times New Roman"/>
              <a:cs typeface="Times New Roman"/>
            </a:endParaRPr>
          </a:p>
          <a:p>
            <a:pPr marL="12700" marR="26733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модуляцией,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собранный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петли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автоподстройки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6360" y="1048511"/>
            <a:ext cx="5657088" cy="3538728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548030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742176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3301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4560518"/>
            <a:ext cx="5779770" cy="50336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схемах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схем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влияет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нелинейность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каскадов?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внеполосных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излучений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запитанной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(диполя)?</a:t>
            </a:r>
            <a:endParaRPr sz="1100">
              <a:latin typeface="Times New Roman"/>
              <a:cs typeface="Times New Roman"/>
            </a:endParaRPr>
          </a:p>
          <a:p>
            <a:pPr marL="112395" marR="229870" indent="-90805">
              <a:lnSpc>
                <a:spcPts val="1300"/>
              </a:lnSpc>
              <a:spcBef>
                <a:spcPts val="10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73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marR="16383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8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36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рамочной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периметром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рамки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волны?</a:t>
            </a:r>
            <a:endParaRPr sz="1100">
              <a:latin typeface="Times New Roman"/>
              <a:cs typeface="Times New Roman"/>
            </a:endParaRPr>
          </a:p>
          <a:p>
            <a:pPr marL="112395" marR="149225" indent="-9080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перпендикулярно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рамки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36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рамки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рамки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9415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6972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61441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87628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1351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514603"/>
            <a:ext cx="5779770" cy="90766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№359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соотносятся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активного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(V),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директора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(D)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рефлектора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трёхэлементной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«волновой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V &lt;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V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&gt;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V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&gt;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D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V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&lt;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грозозащита</a:t>
            </a:r>
            <a:endParaRPr sz="1100">
              <a:latin typeface="Times New Roman"/>
              <a:cs typeface="Times New Roman"/>
            </a:endParaRPr>
          </a:p>
          <a:p>
            <a:pPr marL="118110" marR="53975" indent="-96520">
              <a:lnSpc>
                <a:spcPts val="1300"/>
              </a:lnSpc>
              <a:spcBef>
                <a:spcPts val="1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-принять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часть</a:t>
            </a:r>
            <a:endParaRPr sz="1100">
              <a:latin typeface="Times New Roman"/>
              <a:cs typeface="Times New Roman"/>
            </a:endParaRPr>
          </a:p>
          <a:p>
            <a:pPr marL="112395" marR="196850" indent="-9080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–компенсировать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вертикальной 	части</a:t>
            </a:r>
            <a:endParaRPr sz="1100">
              <a:latin typeface="Times New Roman"/>
              <a:cs typeface="Times New Roman"/>
            </a:endParaRPr>
          </a:p>
          <a:p>
            <a:pPr marL="121285" marR="53975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Назначение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-принять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противовесы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излучают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№361</a:t>
            </a:r>
            <a:endParaRPr sz="1100">
              <a:latin typeface="Times New Roman"/>
              <a:cs typeface="Times New Roman"/>
            </a:endParaRPr>
          </a:p>
          <a:p>
            <a:pPr marL="12700" marR="32131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зависимость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отражателя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рабочей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12395" marR="255904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растет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 	антенны</a:t>
            </a:r>
            <a:endParaRPr sz="1100">
              <a:latin typeface="Times New Roman"/>
              <a:cs typeface="Times New Roman"/>
            </a:endParaRPr>
          </a:p>
          <a:p>
            <a:pPr marL="118110" marR="59690" indent="-96520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меняется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</a:t>
            </a:r>
            <a:endParaRPr sz="1100">
              <a:latin typeface="Times New Roman"/>
              <a:cs typeface="Times New Roman"/>
            </a:endParaRPr>
          </a:p>
          <a:p>
            <a:pPr marL="121285" marR="23177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 	падает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рупорная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пространстве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Рупор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ротор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Рупор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статор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Возбуждающий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волновод,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рупор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спиральная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Спираль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объеме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пространстве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траверсе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уголковый </a:t>
            </a:r>
            <a:r>
              <a:rPr dirty="0" sz="1100" spc="-10">
                <a:latin typeface="Times New Roman"/>
                <a:cs typeface="Times New Roman"/>
              </a:rPr>
              <a:t>отражатель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параболическим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рефлектором?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уголковый </a:t>
            </a:r>
            <a:r>
              <a:rPr dirty="0" sz="1100" spc="-10">
                <a:latin typeface="Times New Roman"/>
                <a:cs typeface="Times New Roman"/>
              </a:rPr>
              <a:t>отражатель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Набор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колец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пространстве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Параболический отражатель,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облучатель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Рупор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50264" y="939698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5788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0022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26415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88976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88976"/>
                </a:lnTo>
                <a:lnTo>
                  <a:pt x="9144" y="188976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88976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5229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7848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0436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93055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8675"/>
            <a:ext cx="5779770" cy="93510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6545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лепестка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направленности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зависит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№366</a:t>
            </a:r>
            <a:endParaRPr sz="1100">
              <a:latin typeface="Times New Roman"/>
              <a:cs typeface="Times New Roman"/>
            </a:endParaRPr>
          </a:p>
          <a:p>
            <a:pPr marL="12700" marR="90805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подвешенный горизонтально?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Круговой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Горизонтальной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Эллиптической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Горизонтальной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Квадратной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круговой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поляризацией?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Ромбическая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Спиральная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Телескопическая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Дипольная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№369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λ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концах</a:t>
            </a:r>
            <a:r>
              <a:rPr dirty="0" sz="1100" spc="-10">
                <a:latin typeface="Times New Roman"/>
                <a:cs typeface="Times New Roman"/>
              </a:rPr>
              <a:t> диполя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одинаковый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расстоянии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λ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одинаково,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полотна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концах</a:t>
            </a:r>
            <a:r>
              <a:rPr dirty="0" sz="1100" spc="-10">
                <a:latin typeface="Times New Roman"/>
                <a:cs typeface="Times New Roman"/>
              </a:rPr>
              <a:t> диполя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верхней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точке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1/4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снизу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середине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напряжения?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24967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50850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9319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35838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7848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20826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142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середине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одинаково,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полотна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поляризации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"перевёрнутое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V"?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горизонтальной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вертикальной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№374</a:t>
            </a:r>
            <a:endParaRPr sz="1100">
              <a:latin typeface="Times New Roman"/>
              <a:cs typeface="Times New Roman"/>
            </a:endParaRPr>
          </a:p>
          <a:p>
            <a:pPr marL="12700" marR="4445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могут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отражением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Луны?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ГГц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 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 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№375</a:t>
            </a:r>
            <a:endParaRPr sz="1100">
              <a:latin typeface="Times New Roman"/>
              <a:cs typeface="Times New Roman"/>
            </a:endParaRPr>
          </a:p>
          <a:p>
            <a:pPr marL="12700" marR="54991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усиливаемого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классе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«А»?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закрыт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№376</a:t>
            </a:r>
            <a:endParaRPr sz="1100">
              <a:latin typeface="Times New Roman"/>
              <a:cs typeface="Times New Roman"/>
            </a:endParaRPr>
          </a:p>
          <a:p>
            <a:pPr marL="12700" marR="54991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усиливаемого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классе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«B»?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интервале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закрыт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№377</a:t>
            </a:r>
            <a:endParaRPr sz="1100">
              <a:latin typeface="Times New Roman"/>
              <a:cs typeface="Times New Roman"/>
            </a:endParaRPr>
          </a:p>
          <a:p>
            <a:pPr marL="12700" marR="54991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усиливаемого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классе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«АB»?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интервале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закрыт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№378</a:t>
            </a:r>
            <a:endParaRPr sz="1100">
              <a:latin typeface="Times New Roman"/>
              <a:cs typeface="Times New Roman"/>
            </a:endParaRPr>
          </a:p>
          <a:p>
            <a:pPr marL="12700" marR="54991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усиливаемого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транзистор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классе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«C»?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закрыт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открыт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интервале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периода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350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178003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2034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80"/>
                </a:lnTo>
                <a:lnTo>
                  <a:pt x="9131" y="20118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80"/>
                </a:lnTo>
                <a:lnTo>
                  <a:pt x="5772912" y="201180"/>
                </a:lnTo>
                <a:lnTo>
                  <a:pt x="5779008" y="20118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4622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21791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6319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46963"/>
            <a:ext cx="5779770" cy="93446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№379</a:t>
            </a:r>
            <a:endParaRPr sz="1100">
              <a:latin typeface="Times New Roman"/>
              <a:cs typeface="Times New Roman"/>
            </a:endParaRPr>
          </a:p>
          <a:p>
            <a:pPr marL="12700" marR="62674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наилучшую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линейность, </a:t>
            </a:r>
            <a:r>
              <a:rPr dirty="0" sz="1100">
                <a:latin typeface="Times New Roman"/>
                <a:cs typeface="Times New Roman"/>
              </a:rPr>
              <a:t>наименьшие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искажения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гармоник?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АВ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№380</a:t>
            </a:r>
            <a:endParaRPr sz="1100">
              <a:latin typeface="Times New Roman"/>
              <a:cs typeface="Times New Roman"/>
            </a:endParaRPr>
          </a:p>
          <a:p>
            <a:pPr marL="12700" marR="41783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Совпадают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идеального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выводам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Определить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взаимоотношение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совпадают.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отстаёт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совпадают.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конденсаторе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опережает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Фазы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совпадают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Чему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реактивное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Xc=1/(2πFC),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F-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Xc=πFC/2,</a:t>
            </a:r>
            <a:r>
              <a:rPr dirty="0" sz="1100" spc="3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F-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Xc=2πFC,</a:t>
            </a:r>
            <a:r>
              <a:rPr dirty="0" sz="1100" spc="3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F-частота,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Xc=2/(πFC),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F-</a:t>
            </a:r>
            <a:r>
              <a:rPr dirty="0" sz="1100">
                <a:latin typeface="Times New Roman"/>
                <a:cs typeface="Times New Roman"/>
              </a:rPr>
              <a:t>частота,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№382</a:t>
            </a:r>
            <a:endParaRPr sz="1100">
              <a:latin typeface="Times New Roman"/>
              <a:cs typeface="Times New Roman"/>
            </a:endParaRPr>
          </a:p>
          <a:p>
            <a:pPr marL="12700" marR="35496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Совпадают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идеального </a:t>
            </a:r>
            <a:r>
              <a:rPr dirty="0" sz="1100">
                <a:latin typeface="Times New Roman"/>
                <a:cs typeface="Times New Roman"/>
              </a:rPr>
              <a:t>источника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выводам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Определить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взаимоотношение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Фазы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совпадают</a:t>
            </a:r>
            <a:endParaRPr sz="1100">
              <a:latin typeface="Times New Roman"/>
              <a:cs typeface="Times New Roman"/>
            </a:endParaRPr>
          </a:p>
          <a:p>
            <a:pPr marL="112395" marR="74803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совпадают.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отстаёт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фазы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 marL="121285" marR="748030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совпадают.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катушке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индуктивности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опережает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фазу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переменного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№383</a:t>
            </a:r>
            <a:endParaRPr sz="1100">
              <a:latin typeface="Times New Roman"/>
              <a:cs typeface="Times New Roman"/>
            </a:endParaRPr>
          </a:p>
          <a:p>
            <a:pPr marL="12700" marR="1270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выполненные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базой?</a:t>
            </a:r>
            <a:endParaRPr sz="1100">
              <a:latin typeface="Times New Roman"/>
              <a:cs typeface="Times New Roman"/>
            </a:endParaRPr>
          </a:p>
          <a:p>
            <a:pPr marL="112395" marR="125095" indent="-90805">
              <a:lnSpc>
                <a:spcPts val="1300"/>
              </a:lnSpc>
              <a:spcBef>
                <a:spcPts val="6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Фаза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18110" marR="76200" indent="-96520">
              <a:lnSpc>
                <a:spcPts val="1300"/>
              </a:lnSpc>
              <a:spcBef>
                <a:spcPts val="14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близкий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напряжению.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12395" marR="125095" indent="-90805">
              <a:lnSpc>
                <a:spcPts val="1300"/>
              </a:lnSpc>
              <a:spcBef>
                <a:spcPts val="13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Фаза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21285" marR="238760" indent="-99695">
              <a:lnSpc>
                <a:spcPts val="1300"/>
              </a:lnSpc>
              <a:spcBef>
                <a:spcPts val="13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входным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единицы.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№384</a:t>
            </a:r>
            <a:endParaRPr sz="1100">
              <a:latin typeface="Times New Roman"/>
              <a:cs typeface="Times New Roman"/>
            </a:endParaRPr>
          </a:p>
          <a:p>
            <a:pPr marL="12700" marR="1270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выполненные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эмиттером?</a:t>
            </a:r>
            <a:endParaRPr sz="1100">
              <a:latin typeface="Times New Roman"/>
              <a:cs typeface="Times New Roman"/>
            </a:endParaRPr>
          </a:p>
          <a:p>
            <a:pPr marL="112395" marR="125095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Фаза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72516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41361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61112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737006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86319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26846"/>
            <a:ext cx="5779770" cy="92182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480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12395" marR="76200" indent="-90805">
              <a:lnSpc>
                <a:spcPct val="98200"/>
              </a:lnSpc>
              <a:spcBef>
                <a:spcPts val="140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близкий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напряжению.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21285" marR="23876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входным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единицы.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№385</a:t>
            </a:r>
            <a:endParaRPr sz="1100">
              <a:latin typeface="Times New Roman"/>
              <a:cs typeface="Times New Roman"/>
            </a:endParaRPr>
          </a:p>
          <a:p>
            <a:pPr marL="12700" marR="1270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свойства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биполярном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транзисторе,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выполненные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коллектором?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295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мощности.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18110" marR="76200" indent="-96520">
              <a:lnSpc>
                <a:spcPct val="99100"/>
              </a:lnSpc>
              <a:spcBef>
                <a:spcPts val="135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близкий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напряжению.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12395" marR="125095" indent="-90805">
              <a:lnSpc>
                <a:spcPts val="1270"/>
              </a:lnSpc>
              <a:spcBef>
                <a:spcPts val="200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Фаза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 marL="121285" marR="238760" indent="-99695">
              <a:lnSpc>
                <a:spcPct val="99100"/>
              </a:lnSpc>
              <a:spcBef>
                <a:spcPts val="100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Обладает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входным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единицы.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Фаза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инвертируется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№386</a:t>
            </a:r>
            <a:endParaRPr sz="1100">
              <a:latin typeface="Times New Roman"/>
              <a:cs typeface="Times New Roman"/>
            </a:endParaRPr>
          </a:p>
          <a:p>
            <a:pPr marL="12700" marR="57277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наилучший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коэффициент </a:t>
            </a:r>
            <a:r>
              <a:rPr dirty="0" sz="1100">
                <a:latin typeface="Times New Roman"/>
                <a:cs typeface="Times New Roman"/>
              </a:rPr>
              <a:t>полезного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действия?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C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АВ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100">
              <a:latin typeface="Times New Roman"/>
              <a:cs typeface="Times New Roman"/>
            </a:endParaRPr>
          </a:p>
          <a:p>
            <a:pPr marL="1868805" marR="27940" indent="-1828800">
              <a:lnSpc>
                <a:spcPts val="1510"/>
              </a:lnSpc>
              <a:spcBef>
                <a:spcPts val="5"/>
              </a:spcBef>
            </a:pPr>
            <a:r>
              <a:rPr dirty="0" sz="1300" b="1">
                <a:latin typeface="Times New Roman"/>
                <a:cs typeface="Times New Roman"/>
              </a:rPr>
              <a:t>Параметры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характеристики</a:t>
            </a:r>
            <a:r>
              <a:rPr dirty="0" sz="1300" spc="3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радиосистем,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единицы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измерений,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приборы </a:t>
            </a:r>
            <a:r>
              <a:rPr dirty="0" sz="1300" b="1">
                <a:latin typeface="Times New Roman"/>
                <a:cs typeface="Times New Roman"/>
              </a:rPr>
              <a:t>для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проведения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измерений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38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№389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2787015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45846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630172"/>
            <a:ext cx="555053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4?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76" y="1984248"/>
            <a:ext cx="2654731" cy="1804415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1377696" y="468477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9144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553456" y="9144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9144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2803" y="3775964"/>
            <a:ext cx="5578475" cy="14471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128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№130</a:t>
            </a:r>
            <a:endParaRPr sz="1100">
              <a:latin typeface="Times New Roman"/>
              <a:cs typeface="Times New Roman"/>
            </a:endParaRPr>
          </a:p>
          <a:p>
            <a:pPr marL="12700" marR="3302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76" y="5212079"/>
            <a:ext cx="2654731" cy="1807464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371091" y="6992822"/>
            <a:ext cx="2000250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79202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8091931"/>
            <a:ext cx="555053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6979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244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7155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12647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85435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43660" y="337820"/>
            <a:ext cx="5779770" cy="9265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№390</a:t>
            </a:r>
            <a:endParaRPr sz="1100">
              <a:latin typeface="Times New Roman"/>
              <a:cs typeface="Times New Roman"/>
            </a:endParaRPr>
          </a:p>
          <a:p>
            <a:pPr marL="12700" marR="4064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достигается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полное </a:t>
            </a:r>
            <a:r>
              <a:rPr dirty="0" sz="1100">
                <a:latin typeface="Times New Roman"/>
                <a:cs typeface="Times New Roman"/>
              </a:rPr>
              <a:t>согласование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=3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=2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=1,0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 КСВ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=0,5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№391</a:t>
            </a:r>
            <a:endParaRPr sz="1100">
              <a:latin typeface="Times New Roman"/>
              <a:cs typeface="Times New Roman"/>
            </a:endParaRPr>
          </a:p>
          <a:p>
            <a:pPr marL="12700" marR="26035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степени </a:t>
            </a:r>
            <a:r>
              <a:rPr dirty="0" sz="1100">
                <a:latin typeface="Times New Roman"/>
                <a:cs typeface="Times New Roman"/>
              </a:rPr>
              <a:t>согласования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 радиостанцией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1285" marR="47561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разрыв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термин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«пиковая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31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миллисекунд</a:t>
            </a:r>
            <a:endParaRPr sz="1100">
              <a:latin typeface="Times New Roman"/>
              <a:cs typeface="Times New Roman"/>
            </a:endParaRPr>
          </a:p>
          <a:p>
            <a:pPr algn="just" marL="118110" marR="6794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algn="just" marL="112395" marR="38735" indent="-90805">
              <a:lnSpc>
                <a:spcPct val="99100"/>
              </a:lnSpc>
              <a:spcBef>
                <a:spcPts val="65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marL="121285" marR="453390" indent="-99695">
              <a:lnSpc>
                <a:spcPct val="98200"/>
              </a:lnSpc>
              <a:spcBef>
                <a:spcPts val="140"/>
              </a:spcBef>
              <a:buSzPct val="72727"/>
              <a:buAutoNum type="alphaLcParenR" startAt="2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течение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встречающейся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термин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«средняя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радиостанции»?</a:t>
            </a:r>
            <a:endParaRPr sz="1100">
              <a:latin typeface="Times New Roman"/>
              <a:cs typeface="Times New Roman"/>
            </a:endParaRPr>
          </a:p>
          <a:p>
            <a:pPr marL="112395" marR="6794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миллисекунд</a:t>
            </a:r>
            <a:endParaRPr sz="1100">
              <a:latin typeface="Times New Roman"/>
              <a:cs typeface="Times New Roman"/>
            </a:endParaRPr>
          </a:p>
          <a:p>
            <a:pPr marL="112395" marR="453390" indent="-90805">
              <a:lnSpc>
                <a:spcPct val="98200"/>
              </a:lnSpc>
              <a:spcBef>
                <a:spcPts val="145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течение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встречающейся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algn="just" marL="121285" marR="38735" indent="-99695">
              <a:lnSpc>
                <a:spcPct val="98200"/>
              </a:lnSpc>
              <a:spcBef>
                <a:spcPts val="120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термин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«мощность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радиостанции»?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ts val="1295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миллисекунд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0"/>
              </a:spcBef>
              <a:buSzPct val="72727"/>
              <a:buAutoNum type="alphaLcParenR" startAt="2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72516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19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198119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19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198119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331317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90423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649528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918704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192036"/>
                </a:moveTo>
                <a:lnTo>
                  <a:pt x="0" y="192036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36"/>
                </a:lnTo>
                <a:close/>
              </a:path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192036"/>
                </a:moveTo>
                <a:lnTo>
                  <a:pt x="5772912" y="192036"/>
                </a:lnTo>
                <a:lnTo>
                  <a:pt x="9144" y="192036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36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9345168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37820"/>
            <a:ext cx="5779770" cy="93814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44805" marR="3873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модуляционной </a:t>
            </a:r>
            <a:r>
              <a:rPr dirty="0" sz="1100">
                <a:latin typeface="Times New Roman"/>
                <a:cs typeface="Times New Roman"/>
              </a:rPr>
              <a:t>огибающей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marL="112395" marR="453390" indent="-90805">
              <a:lnSpc>
                <a:spcPct val="98200"/>
              </a:lnSpc>
              <a:spcBef>
                <a:spcPts val="75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течение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достаточно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сравнению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встречающейся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нормальных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  <a:p>
            <a:pPr marL="121285" marR="67945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Подводимая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фидеру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усреднённая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№395</a:t>
            </a:r>
            <a:endParaRPr sz="1100">
              <a:latin typeface="Times New Roman"/>
              <a:cs typeface="Times New Roman"/>
            </a:endParaRPr>
          </a:p>
          <a:p>
            <a:pPr marL="12700" marR="16510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осуществляющего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 </a:t>
            </a:r>
            <a:r>
              <a:rPr dirty="0" sz="1100">
                <a:latin typeface="Times New Roman"/>
                <a:cs typeface="Times New Roman"/>
              </a:rPr>
              <a:t>телеграфных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14060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8000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22060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44120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6040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30060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соотношении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зеркального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№396</a:t>
            </a:r>
            <a:endParaRPr sz="1100">
              <a:latin typeface="Times New Roman"/>
              <a:cs typeface="Times New Roman"/>
            </a:endParaRPr>
          </a:p>
          <a:p>
            <a:pPr marL="12700" marR="126364">
              <a:lnSpc>
                <a:spcPct val="99100"/>
              </a:lnSpc>
              <a:spcBef>
                <a:spcPts val="11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«соседнего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канала» </a:t>
            </a:r>
            <a:r>
              <a:rPr dirty="0" sz="1100">
                <a:latin typeface="Times New Roman"/>
                <a:cs typeface="Times New Roman"/>
              </a:rPr>
              <a:t>супергетеродинного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осуществляющего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полосе </a:t>
            </a:r>
            <a:r>
              <a:rPr dirty="0" sz="1100">
                <a:latin typeface="Times New Roman"/>
                <a:cs typeface="Times New Roman"/>
              </a:rPr>
              <a:t>7060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7063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8000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гетеродина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15060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кГц?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7999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кГц,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8001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15059кГц,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15061кГц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7064кГц,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7059кГц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22060кГц,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22063кГц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№397</a:t>
            </a:r>
            <a:endParaRPr sz="1100">
              <a:latin typeface="Times New Roman"/>
              <a:cs typeface="Times New Roman"/>
            </a:endParaRPr>
          </a:p>
          <a:p>
            <a:pPr marL="12700" marR="246379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допустимая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суммарная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паспортная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анодах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несколькими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ламп,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(пять)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(три)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параметр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характеризует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температура?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Избирательность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Акустический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производимый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вентиляторами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охлаждении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</a:t>
            </a:r>
            <a:endParaRPr sz="1100">
              <a:latin typeface="Times New Roman"/>
              <a:cs typeface="Times New Roman"/>
            </a:endParaRPr>
          </a:p>
          <a:p>
            <a:pPr marL="112395" marR="306070" indent="-9080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Способность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радиоприёмника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значениях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окружающей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среды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радиоприёмника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№399</a:t>
            </a:r>
            <a:endParaRPr sz="1100">
              <a:latin typeface="Times New Roman"/>
              <a:cs typeface="Times New Roman"/>
            </a:endParaRPr>
          </a:p>
          <a:p>
            <a:pPr marL="12700" marR="66929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усиливает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выходе </a:t>
            </a:r>
            <a:r>
              <a:rPr dirty="0" sz="1100">
                <a:latin typeface="Times New Roman"/>
                <a:cs typeface="Times New Roman"/>
              </a:rPr>
              <a:t>идеального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подаваемой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трансиверу,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имеющему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последовательно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57886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5252"/>
                </a:moveTo>
                <a:lnTo>
                  <a:pt x="0" y="15252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52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5252"/>
                </a:moveTo>
                <a:lnTo>
                  <a:pt x="5772912" y="15252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52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676400" y="1941576"/>
            <a:ext cx="5447030" cy="9525"/>
          </a:xfrm>
          <a:custGeom>
            <a:avLst/>
            <a:gdLst/>
            <a:ahLst/>
            <a:cxnLst/>
            <a:rect l="l" t="t" r="r" b="b"/>
            <a:pathLst>
              <a:path w="5447030" h="9525">
                <a:moveTo>
                  <a:pt x="5446776" y="0"/>
                </a:moveTo>
                <a:lnTo>
                  <a:pt x="0" y="0"/>
                </a:lnTo>
                <a:lnTo>
                  <a:pt x="0" y="9144"/>
                </a:lnTo>
                <a:lnTo>
                  <a:pt x="5446776" y="9144"/>
                </a:lnTo>
                <a:lnTo>
                  <a:pt x="5446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76400" y="2453639"/>
            <a:ext cx="5447030" cy="9525"/>
          </a:xfrm>
          <a:custGeom>
            <a:avLst/>
            <a:gdLst/>
            <a:ahLst/>
            <a:cxnLst/>
            <a:rect l="l" t="t" r="r" b="b"/>
            <a:pathLst>
              <a:path w="5447030" h="9525">
                <a:moveTo>
                  <a:pt x="5446776" y="0"/>
                </a:moveTo>
                <a:lnTo>
                  <a:pt x="0" y="0"/>
                </a:lnTo>
                <a:lnTo>
                  <a:pt x="0" y="9144"/>
                </a:lnTo>
                <a:lnTo>
                  <a:pt x="5446776" y="9144"/>
                </a:lnTo>
                <a:lnTo>
                  <a:pt x="5446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676400" y="2801111"/>
            <a:ext cx="5447030" cy="9525"/>
          </a:xfrm>
          <a:custGeom>
            <a:avLst/>
            <a:gdLst/>
            <a:ahLst/>
            <a:cxnLst/>
            <a:rect l="l" t="t" r="r" b="b"/>
            <a:pathLst>
              <a:path w="5447030" h="9525">
                <a:moveTo>
                  <a:pt x="5446776" y="0"/>
                </a:moveTo>
                <a:lnTo>
                  <a:pt x="0" y="0"/>
                </a:lnTo>
                <a:lnTo>
                  <a:pt x="0" y="9144"/>
                </a:lnTo>
                <a:lnTo>
                  <a:pt x="5446776" y="9144"/>
                </a:lnTo>
                <a:lnTo>
                  <a:pt x="5446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366064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492251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61813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350264" y="85953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115060" y="328675"/>
            <a:ext cx="6211570" cy="9363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241300" marR="30226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идеальных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коэффициентами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3467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67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 marL="3498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98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№401</a:t>
            </a: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 собой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передатчика?</a:t>
            </a:r>
            <a:endParaRPr sz="1100">
              <a:latin typeface="Times New Roman"/>
              <a:cs typeface="Times New Roman"/>
            </a:endParaRPr>
          </a:p>
          <a:p>
            <a:pPr marL="340995" marR="671195" indent="-90805">
              <a:lnSpc>
                <a:spcPct val="98200"/>
              </a:lnSpc>
              <a:spcBef>
                <a:spcPts val="45"/>
              </a:spcBef>
              <a:buSzPct val="72727"/>
              <a:buAutoNum type="alphaLcParenR"/>
              <a:tabLst>
                <a:tab pos="5734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Pср=(2/p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)*Pmax,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Рср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Pmax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пикфактор.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пикфактора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естественного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3,3,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средняя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пиковой</a:t>
            </a:r>
            <a:endParaRPr sz="1100">
              <a:latin typeface="Times New Roman"/>
              <a:cs typeface="Times New Roman"/>
            </a:endParaRPr>
          </a:p>
          <a:p>
            <a:pPr marL="346710" indent="-96520">
              <a:lnSpc>
                <a:spcPts val="1310"/>
              </a:lnSpc>
              <a:spcBef>
                <a:spcPts val="120"/>
              </a:spcBef>
              <a:buSzPct val="72727"/>
              <a:buAutoNum type="alphaLcParenR"/>
              <a:tabLst>
                <a:tab pos="3467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Pср=Pmax/(2/p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Рср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Pmax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</a:t>
            </a:r>
            <a:endParaRPr sz="1100">
              <a:latin typeface="Times New Roman"/>
              <a:cs typeface="Times New Roman"/>
            </a:endParaRPr>
          </a:p>
          <a:p>
            <a:pPr marL="573405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пикфактор,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естественного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10…15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Pср=Pmax/(2/p</a:t>
            </a:r>
            <a:r>
              <a:rPr dirty="0" baseline="37037" sz="112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Рср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Pmax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–</a:t>
            </a:r>
            <a:endParaRPr sz="1100">
              <a:latin typeface="Times New Roman"/>
              <a:cs typeface="Times New Roman"/>
            </a:endParaRPr>
          </a:p>
          <a:p>
            <a:pPr marL="573405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пикфактор,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естественного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1…1,5</a:t>
            </a:r>
            <a:endParaRPr sz="1100">
              <a:latin typeface="Times New Roman"/>
              <a:cs typeface="Times New Roman"/>
            </a:endParaRPr>
          </a:p>
          <a:p>
            <a:pPr marL="349885" marR="494665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 startAt="4"/>
              <a:tabLst>
                <a:tab pos="5734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Пиковая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средняя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связаны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другом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№402</a:t>
            </a: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 marL="3467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67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(Генри)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(Герц)</a:t>
            </a:r>
            <a:endParaRPr sz="1100">
              <a:latin typeface="Times New Roman"/>
              <a:cs typeface="Times New Roman"/>
            </a:endParaRPr>
          </a:p>
          <a:p>
            <a:pPr marL="3498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98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№403</a:t>
            </a: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Ампер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(миллиампер,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килоампер)</a:t>
            </a:r>
            <a:endParaRPr sz="1100">
              <a:latin typeface="Times New Roman"/>
              <a:cs typeface="Times New Roman"/>
            </a:endParaRPr>
          </a:p>
          <a:p>
            <a:pPr marL="3467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67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Вольт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(милливольт,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киловольт)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Герц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(миллигерц,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Мегагерц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т.п.)</a:t>
            </a:r>
            <a:endParaRPr sz="1100">
              <a:latin typeface="Times New Roman"/>
              <a:cs typeface="Times New Roman"/>
            </a:endParaRPr>
          </a:p>
          <a:p>
            <a:pPr marL="3498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98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Секунда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(миллисекунда,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микросекунда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т.п.)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№404</a:t>
            </a:r>
            <a:endParaRPr sz="1100">
              <a:latin typeface="Times New Roman"/>
              <a:cs typeface="Times New Roman"/>
            </a:endParaRPr>
          </a:p>
          <a:p>
            <a:pPr marL="240665" marR="77914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сигнала,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форму?</a:t>
            </a:r>
            <a:endParaRPr sz="1100">
              <a:latin typeface="Times New Roman"/>
              <a:cs typeface="Times New Roman"/>
            </a:endParaRPr>
          </a:p>
          <a:p>
            <a:pPr marL="340995" marR="58293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5734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невозможно.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математический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расчёт</a:t>
            </a:r>
            <a:endParaRPr sz="1100">
              <a:latin typeface="Times New Roman"/>
              <a:cs typeface="Times New Roman"/>
            </a:endParaRPr>
          </a:p>
          <a:p>
            <a:pPr marL="346710" marR="58293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5734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абсорбционного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волномера</a:t>
            </a:r>
            <a:endParaRPr sz="1100">
              <a:latin typeface="Times New Roman"/>
              <a:cs typeface="Times New Roman"/>
            </a:endParaRPr>
          </a:p>
          <a:p>
            <a:pPr marL="340995" marR="234315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5734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путём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подбора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известному резистору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вызывало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тепла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единицу времени,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исследуемого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 marL="349885" marR="582930" indent="-99695">
              <a:lnSpc>
                <a:spcPts val="1270"/>
              </a:lnSpc>
              <a:spcBef>
                <a:spcPts val="175"/>
              </a:spcBef>
              <a:buSzPct val="72727"/>
              <a:buAutoNum type="alphaLcParenR"/>
              <a:tabLst>
                <a:tab pos="5734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сложную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пикового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100">
              <a:latin typeface="Times New Roman"/>
              <a:cs typeface="Times New Roman"/>
            </a:endParaRPr>
          </a:p>
          <a:p>
            <a:pPr marL="2501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№405</a:t>
            </a: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индуктивности?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(Генри)</a:t>
            </a:r>
            <a:endParaRPr sz="1100">
              <a:latin typeface="Times New Roman"/>
              <a:cs typeface="Times New Roman"/>
            </a:endParaRPr>
          </a:p>
          <a:p>
            <a:pPr marL="3467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67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(Вольт)</a:t>
            </a:r>
            <a:endParaRPr sz="1100">
              <a:latin typeface="Times New Roman"/>
              <a:cs typeface="Times New Roman"/>
            </a:endParaRPr>
          </a:p>
          <a:p>
            <a:pPr marL="3409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09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(Ампер)</a:t>
            </a:r>
            <a:endParaRPr sz="1100">
              <a:latin typeface="Times New Roman"/>
              <a:cs typeface="Times New Roman"/>
            </a:endParaRPr>
          </a:p>
          <a:p>
            <a:pPr marL="3498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98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Ф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(Фарада)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51815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43660" y="514603"/>
            <a:ext cx="5779770" cy="5422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2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№406</a:t>
            </a:r>
            <a:endParaRPr sz="1100">
              <a:latin typeface="Times New Roman"/>
              <a:cs typeface="Times New Roman"/>
            </a:endParaRPr>
          </a:p>
          <a:p>
            <a:pPr marL="12700" marR="22606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однополосного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(трансивера)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двухтонального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генератора?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2175" y="1045463"/>
            <a:ext cx="3554728" cy="3474720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1350264" y="541629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4493463"/>
            <a:ext cx="5779770" cy="162877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вариантов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№407</a:t>
            </a:r>
            <a:endParaRPr sz="1100">
              <a:latin typeface="Times New Roman"/>
              <a:cs typeface="Times New Roman"/>
            </a:endParaRPr>
          </a:p>
          <a:p>
            <a:pPr marL="12700" marR="524510">
              <a:lnSpc>
                <a:spcPct val="99100"/>
              </a:lnSpc>
              <a:spcBef>
                <a:spcPts val="11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осциллограмма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однополосного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(трансивера),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хорошую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линейность,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испытаниях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с </a:t>
            </a:r>
            <a:r>
              <a:rPr dirty="0" sz="1100">
                <a:latin typeface="Times New Roman"/>
                <a:cs typeface="Times New Roman"/>
              </a:rPr>
              <a:t>применением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двухтонального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205" y="403713"/>
            <a:ext cx="3354167" cy="3693134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50264" y="5117591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12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72816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87081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43660" y="4194759"/>
            <a:ext cx="5779770" cy="54082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№408</a:t>
            </a:r>
            <a:endParaRPr sz="1100">
              <a:latin typeface="Times New Roman"/>
              <a:cs typeface="Times New Roman"/>
            </a:endParaRPr>
          </a:p>
          <a:p>
            <a:pPr marL="12700" marR="1714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радиопередатчиков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(трансиверов)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используется </a:t>
            </a:r>
            <a:r>
              <a:rPr dirty="0" sz="1100">
                <a:latin typeface="Times New Roman"/>
                <a:cs typeface="Times New Roman"/>
              </a:rPr>
              <a:t>двухтональный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текущего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степени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165100" marR="151130">
              <a:lnSpc>
                <a:spcPts val="1510"/>
              </a:lnSpc>
              <a:spcBef>
                <a:spcPts val="5"/>
              </a:spcBef>
            </a:pPr>
            <a:r>
              <a:rPr dirty="0" sz="1300" b="1">
                <a:latin typeface="Times New Roman"/>
                <a:cs typeface="Times New Roman"/>
              </a:rPr>
              <a:t>Безопасность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эксплуатации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7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службы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(излучение </a:t>
            </a:r>
            <a:r>
              <a:rPr dirty="0" sz="1300" b="1">
                <a:latin typeface="Times New Roman"/>
                <a:cs typeface="Times New Roman"/>
              </a:rPr>
              <a:t>радиоволн,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электро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пожарная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безопасность,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оказание </a:t>
            </a:r>
            <a:r>
              <a:rPr dirty="0" sz="1300" spc="-10" b="1">
                <a:latin typeface="Times New Roman"/>
                <a:cs typeface="Times New Roman"/>
              </a:rPr>
              <a:t>первой </a:t>
            </a:r>
            <a:r>
              <a:rPr dirty="0" sz="1300" b="1">
                <a:latin typeface="Times New Roman"/>
                <a:cs typeface="Times New Roman"/>
              </a:rPr>
              <a:t>медицинской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помощи)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3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№409</a:t>
            </a:r>
            <a:endParaRPr sz="1100">
              <a:latin typeface="Times New Roman"/>
              <a:cs typeface="Times New Roman"/>
            </a:endParaRPr>
          </a:p>
          <a:p>
            <a:pPr marL="12700" marR="38735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антенну 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воздействия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электричества?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ВЧ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дроссель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Заземлить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используются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согласующее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предохранитель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№410</a:t>
            </a:r>
            <a:endParaRPr sz="1100">
              <a:latin typeface="Times New Roman"/>
              <a:cs typeface="Times New Roman"/>
            </a:endParaRPr>
          </a:p>
          <a:p>
            <a:pPr marL="12700" marR="58419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статического электричества?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кабелей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Никогда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выключать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80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30733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733799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499262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6416039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76779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350264" y="8939783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43660" y="326846"/>
            <a:ext cx="5779770" cy="934339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Тщательной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изоляцией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заземляющую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№411</a:t>
            </a:r>
            <a:endParaRPr sz="1100">
              <a:latin typeface="Times New Roman"/>
              <a:cs typeface="Times New Roman"/>
            </a:endParaRPr>
          </a:p>
          <a:p>
            <a:pPr marL="12700" marR="499109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погоду зимой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электричества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антенну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метель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оттепель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падении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атмосферного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№412</a:t>
            </a:r>
            <a:endParaRPr sz="1100">
              <a:latin typeface="Times New Roman"/>
              <a:cs typeface="Times New Roman"/>
            </a:endParaRPr>
          </a:p>
          <a:p>
            <a:pPr marL="12700" marR="274320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удара током?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Корпуса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смертельным?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Приблизительно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0,1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 через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безопасен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№414</a:t>
            </a:r>
            <a:endParaRPr sz="1100">
              <a:latin typeface="Times New Roman"/>
              <a:cs typeface="Times New Roman"/>
            </a:endParaRPr>
          </a:p>
          <a:p>
            <a:pPr marL="12700" marR="474980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маленькой </a:t>
            </a:r>
            <a:r>
              <a:rPr dirty="0" sz="1100">
                <a:latin typeface="Times New Roman"/>
                <a:cs typeface="Times New Roman"/>
              </a:rPr>
              <a:t>величины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привести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смертельному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исходу?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сердце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печень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легкие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мозг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полевых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мобильных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деревянном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заземлению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заземлению,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88087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142743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18300"/>
                </a:moveTo>
                <a:lnTo>
                  <a:pt x="0" y="1830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300"/>
                </a:lnTo>
                <a:close/>
              </a:path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18300"/>
                </a:moveTo>
                <a:lnTo>
                  <a:pt x="5772912" y="1830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30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4117847"/>
            <a:ext cx="5779135" cy="198120"/>
          </a:xfrm>
          <a:custGeom>
            <a:avLst/>
            <a:gdLst/>
            <a:ahLst/>
            <a:cxnLst/>
            <a:rect l="l" t="t" r="r" b="b"/>
            <a:pathLst>
              <a:path w="5779134" h="198120">
                <a:moveTo>
                  <a:pt x="9131" y="0"/>
                </a:move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31" y="198120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6096"/>
                </a:lnTo>
                <a:lnTo>
                  <a:pt x="9131" y="0"/>
                </a:lnTo>
                <a:close/>
              </a:path>
              <a:path w="5779134" h="198120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6096"/>
                </a:lnTo>
                <a:lnTo>
                  <a:pt x="5772912" y="6096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198120"/>
                </a:lnTo>
                <a:lnTo>
                  <a:pt x="5772912" y="198120"/>
                </a:lnTo>
                <a:lnTo>
                  <a:pt x="5779008" y="198120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6096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350264" y="5705855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12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350264" y="72969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50264" y="8723376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43660" y="326846"/>
            <a:ext cx="5779770" cy="92887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1239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газовым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трубам?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Запрещается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«баллонного»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газа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№419</a:t>
            </a:r>
            <a:endParaRPr sz="1100">
              <a:latin typeface="Times New Roman"/>
              <a:cs typeface="Times New Roman"/>
            </a:endParaRPr>
          </a:p>
          <a:p>
            <a:pPr marL="12700" marR="7683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пожаротушения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помещении,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котором </a:t>
            </a:r>
            <a:r>
              <a:rPr dirty="0" sz="1100">
                <a:latin typeface="Times New Roman"/>
                <a:cs typeface="Times New Roman"/>
              </a:rPr>
              <a:t>установлена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-10">
                <a:latin typeface="Times New Roman"/>
                <a:cs typeface="Times New Roman"/>
              </a:rPr>
              <a:t> огнетушители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пенные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100">
              <a:latin typeface="Times New Roman"/>
              <a:cs typeface="Times New Roman"/>
            </a:endParaRPr>
          </a:p>
          <a:p>
            <a:pPr marL="2441575" marR="376555" indent="-205740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Электромагнитная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совместимость,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предотвращение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устранение радиопомех</a:t>
            </a:r>
            <a:endParaRPr sz="13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13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№420</a:t>
            </a:r>
            <a:endParaRPr sz="1100">
              <a:latin typeface="Times New Roman"/>
              <a:cs typeface="Times New Roman"/>
            </a:endParaRPr>
          </a:p>
          <a:p>
            <a:pPr marL="12700" marR="7429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тогда,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Вы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наиболее </a:t>
            </a:r>
            <a:r>
              <a:rPr dirty="0" sz="1100">
                <a:latin typeface="Times New Roman"/>
                <a:cs typeface="Times New Roman"/>
              </a:rPr>
              <a:t>вероятной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неверную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длину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№421</a:t>
            </a:r>
            <a:endParaRPr sz="1100">
              <a:latin typeface="Times New Roman"/>
              <a:cs typeface="Times New Roman"/>
            </a:endParaRPr>
          </a:p>
          <a:p>
            <a:pPr marL="12700" marR="242570">
              <a:lnSpc>
                <a:spcPct val="982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тогда,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обычно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вероятной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Гармонические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соседа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Плохая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№422</a:t>
            </a:r>
            <a:endParaRPr sz="1100">
              <a:latin typeface="Times New Roman"/>
              <a:cs typeface="Times New Roman"/>
            </a:endParaRPr>
          </a:p>
          <a:p>
            <a:pPr marL="12700" marR="160655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минимизировать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Выбрать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нерезонансную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побочных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радиопередатчика?</a:t>
            </a:r>
            <a:endParaRPr sz="1100">
              <a:latin typeface="Times New Roman"/>
              <a:cs typeface="Times New Roman"/>
            </a:endParaRPr>
          </a:p>
          <a:p>
            <a:pPr marL="112395" marR="105664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Превышение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паспортной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использование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несогласованных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некачественного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сетевого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50264" y="104851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5240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5240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5240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50264" y="2471927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4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4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50264" y="3898391"/>
            <a:ext cx="5779135" cy="201295"/>
          </a:xfrm>
          <a:custGeom>
            <a:avLst/>
            <a:gdLst/>
            <a:ahLst/>
            <a:cxnLst/>
            <a:rect l="l" t="t" r="r" b="b"/>
            <a:pathLst>
              <a:path w="5779134" h="201295">
                <a:moveTo>
                  <a:pt x="9131" y="0"/>
                </a:move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201168"/>
                </a:lnTo>
                <a:lnTo>
                  <a:pt x="9131" y="201168"/>
                </a:lnTo>
                <a:lnTo>
                  <a:pt x="9131" y="192024"/>
                </a:lnTo>
                <a:lnTo>
                  <a:pt x="9131" y="18288"/>
                </a:lnTo>
                <a:lnTo>
                  <a:pt x="9131" y="9144"/>
                </a:lnTo>
                <a:lnTo>
                  <a:pt x="9131" y="0"/>
                </a:lnTo>
                <a:close/>
              </a:path>
              <a:path w="5779134" h="201295">
                <a:moveTo>
                  <a:pt x="5779008" y="0"/>
                </a:moveTo>
                <a:lnTo>
                  <a:pt x="5772912" y="0"/>
                </a:lnTo>
                <a:lnTo>
                  <a:pt x="9144" y="0"/>
                </a:lnTo>
                <a:lnTo>
                  <a:pt x="9144" y="9144"/>
                </a:lnTo>
                <a:lnTo>
                  <a:pt x="5772912" y="9144"/>
                </a:lnTo>
                <a:lnTo>
                  <a:pt x="5772912" y="18288"/>
                </a:lnTo>
                <a:lnTo>
                  <a:pt x="5772912" y="192024"/>
                </a:lnTo>
                <a:lnTo>
                  <a:pt x="9144" y="192024"/>
                </a:lnTo>
                <a:lnTo>
                  <a:pt x="9144" y="201168"/>
                </a:lnTo>
                <a:lnTo>
                  <a:pt x="5772912" y="201168"/>
                </a:lnTo>
                <a:lnTo>
                  <a:pt x="5779008" y="201168"/>
                </a:lnTo>
                <a:lnTo>
                  <a:pt x="5779008" y="192024"/>
                </a:lnTo>
                <a:lnTo>
                  <a:pt x="5779008" y="18288"/>
                </a:lnTo>
                <a:lnTo>
                  <a:pt x="5779008" y="9144"/>
                </a:lnTo>
                <a:lnTo>
                  <a:pt x="5779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43660" y="337820"/>
            <a:ext cx="5779770" cy="40989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12395" marR="393065" indent="-90805">
              <a:lnSpc>
                <a:spcPts val="1300"/>
              </a:lnSpc>
              <a:spcBef>
                <a:spcPts val="185"/>
              </a:spcBef>
              <a:buSzPct val="72727"/>
              <a:buAutoNum type="alphaLcParenR" startAt="3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Нелинейность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тракта,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неверная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частотозависимых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цепей,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паразитная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генерация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55"/>
              </a:spcBef>
              <a:buSzPct val="72727"/>
              <a:buAutoNum type="alphaLcParenR" startAt="3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Применение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кварцевых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резонаторов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№424</a:t>
            </a:r>
            <a:endParaRPr sz="1100">
              <a:latin typeface="Times New Roman"/>
              <a:cs typeface="Times New Roman"/>
            </a:endParaRPr>
          </a:p>
          <a:p>
            <a:pPr marL="12700" marR="720725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возникновения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щелчков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радиопередатчика телеграфом?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манипуляции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колоколообразной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формы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Неравномерная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Высокая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нарастания/спада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 marL="12128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нарастания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нестабильности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радиопередатчика?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Неверная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анодного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контура</a:t>
            </a:r>
            <a:endParaRPr sz="1100">
              <a:latin typeface="Times New Roman"/>
              <a:cs typeface="Times New Roman"/>
            </a:endParaRPr>
          </a:p>
          <a:p>
            <a:pPr marL="11811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Применение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несогласованной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1239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Неверная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полосовых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фильтров</a:t>
            </a:r>
            <a:endParaRPr sz="1100">
              <a:latin typeface="Times New Roman"/>
              <a:cs typeface="Times New Roman"/>
            </a:endParaRPr>
          </a:p>
          <a:p>
            <a:pPr marL="121285" marR="8191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Нестабильность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генератора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формировании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 	передатчика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1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№426</a:t>
            </a:r>
            <a:endParaRPr sz="1100">
              <a:latin typeface="Times New Roman"/>
              <a:cs typeface="Times New Roman"/>
            </a:endParaRPr>
          </a:p>
          <a:p>
            <a:pPr marL="12700" marR="15303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подан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242313" y="4441294"/>
          <a:ext cx="5777230" cy="52133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115"/>
                <a:gridCol w="582929"/>
                <a:gridCol w="4058920"/>
                <a:gridCol w="646429"/>
              </a:tblGrid>
              <a:tr h="796290">
                <a:tc>
                  <a:txBody>
                    <a:bodyPr/>
                    <a:lstStyle/>
                    <a:p>
                      <a:pPr marL="122555">
                        <a:lnSpc>
                          <a:spcPts val="1225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a)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25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b)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25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c)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25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55">
                          <a:latin typeface="Times New Roman"/>
                          <a:cs typeface="Times New Roman"/>
                        </a:rPr>
                        <a:t>d)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22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28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42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МГц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1530"/>
                        </a:lnSpc>
                        <a:spcBef>
                          <a:spcPts val="56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Соответствие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номера</a:t>
                      </a:r>
                      <a:r>
                        <a:rPr dirty="0" sz="13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вопроса</a:t>
                      </a:r>
                      <a:r>
                        <a:rPr dirty="0" sz="13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300" spc="3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правильного</a:t>
                      </a:r>
                      <a:r>
                        <a:rPr dirty="0" sz="13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10">
                          <a:latin typeface="Times New Roman"/>
                          <a:cs typeface="Times New Roman"/>
                        </a:rPr>
                        <a:t>ответа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112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8345">
                        <a:lnSpc>
                          <a:spcPts val="1465"/>
                        </a:lnSpc>
                      </a:pPr>
                      <a:r>
                        <a:rPr dirty="0" sz="1300" b="1">
                          <a:latin typeface="Times New Roman"/>
                          <a:cs typeface="Times New Roman"/>
                        </a:rPr>
                        <a:t>([№</a:t>
                      </a:r>
                      <a:r>
                        <a:rPr dirty="0" sz="1300" spc="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b="1">
                          <a:latin typeface="Times New Roman"/>
                          <a:cs typeface="Times New Roman"/>
                        </a:rPr>
                        <a:t>вопроса],</a:t>
                      </a:r>
                      <a:r>
                        <a:rPr dirty="0" sz="13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b="1">
                          <a:latin typeface="Times New Roman"/>
                          <a:cs typeface="Times New Roman"/>
                        </a:rPr>
                        <a:t>правильный</a:t>
                      </a:r>
                      <a:r>
                        <a:rPr dirty="0" sz="13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10" b="1">
                          <a:latin typeface="Times New Roman"/>
                          <a:cs typeface="Times New Roman"/>
                        </a:rPr>
                        <a:t>ответ)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7015">
                <a:tc>
                  <a:txBody>
                    <a:bodyPr/>
                    <a:lstStyle/>
                    <a:p>
                      <a:pPr marL="31750">
                        <a:lnSpc>
                          <a:spcPts val="1265"/>
                        </a:lnSpc>
                        <a:spcBef>
                          <a:spcPts val="58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36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[90]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[3]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[47]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[4]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[48]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[5]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[49]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[6]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[94]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[7]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[95]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[8]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[74]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[9]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[53]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10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[54]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[55]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[99]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ts val="125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[57]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[79]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ts val="125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[58]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[80]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[59]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[103]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ts val="125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[82]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[61]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ts val="125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[62]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[84]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[106]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5580">
                        <a:lnSpc>
                          <a:spcPts val="12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210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[63]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[85]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[129]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[64]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[86]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[65]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[109]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9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[44]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[66]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[88]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[110]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75"/>
                        </a:lnSpc>
                        <a:tabLst>
                          <a:tab pos="1121410" algn="l"/>
                          <a:tab pos="2166620" algn="l"/>
                          <a:tab pos="321246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[45]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[67]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[89]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[111]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242313" y="356974"/>
          <a:ext cx="5777230" cy="8057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635"/>
                <a:gridCol w="1042669"/>
                <a:gridCol w="1043939"/>
                <a:gridCol w="1043939"/>
                <a:gridCol w="1043939"/>
                <a:gridCol w="763904"/>
              </a:tblGrid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[139]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[286]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[141]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[191]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[240]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[241]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[339]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[389]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[343]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[149]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[296]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[150]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[199]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[151]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[249]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[299]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[349]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[399]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[159]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[209]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[210]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[259]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[260]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[309]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[163]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[261]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[359]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[213]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[311]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[409]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[313]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[315]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[169]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[219]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[269]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[319]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[271]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[369]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[370]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[419]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[273]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[322]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[225]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[274]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[422]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[276]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[374]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[423]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[179]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[277]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[424]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[180]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[229]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[278]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[327]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[425]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[230]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[279]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[328]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b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[377]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[426]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1290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[182]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[231]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[280]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05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[329]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1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[378]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76" y="557783"/>
            <a:ext cx="2654731" cy="1804416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77696" y="3261359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88976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52803" y="2332430"/>
            <a:ext cx="5578475" cy="146431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1285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№132</a:t>
            </a:r>
            <a:endParaRPr sz="1100">
              <a:latin typeface="Times New Roman"/>
              <a:cs typeface="Times New Roman"/>
            </a:endParaRPr>
          </a:p>
          <a:p>
            <a:pPr marL="12700" marR="33020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76" y="3788664"/>
            <a:ext cx="2654731" cy="1807464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71091" y="5580379"/>
            <a:ext cx="2000250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649376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6665467"/>
            <a:ext cx="547179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7107" y="7019543"/>
            <a:ext cx="2857900" cy="1804416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371091" y="8797238"/>
            <a:ext cx="1144905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21628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10">
                <a:latin typeface="Times New Roman"/>
                <a:cs typeface="Times New Roman"/>
              </a:rPr>
              <a:t> 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5471795" cy="3594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7107" y="1435608"/>
            <a:ext cx="2857900" cy="1804416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71091" y="3240734"/>
            <a:ext cx="2162810" cy="76327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3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1711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345940"/>
            <a:ext cx="5471795" cy="3594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7107" y="4696967"/>
            <a:ext cx="2857900" cy="1804415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371091" y="6477711"/>
            <a:ext cx="2162810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74020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7573771"/>
            <a:ext cx="547179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5974" y="554736"/>
            <a:ext cx="2755401" cy="1743455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71091" y="2315972"/>
            <a:ext cx="2162810" cy="746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-10">
                <a:latin typeface="Times New Roman"/>
                <a:cs typeface="Times New Roman"/>
              </a:rPr>
              <a:t> частоты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82267" y="32293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52803" y="3401059"/>
            <a:ext cx="499935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пригодно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кабель,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Стальной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трос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4912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4662932"/>
            <a:ext cx="531622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землёй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крепить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>
                <a:latin typeface="Times New Roman"/>
                <a:cs typeface="Times New Roman"/>
              </a:rPr>
              <a:t>стене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дома?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Двухпроводную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Четырёхпроводную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Однопроводную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91769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77696" y="7171943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52803" y="6089396"/>
            <a:ext cx="5578475" cy="2178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других?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Четырёхпроводная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Однопроводная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рассогласованной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антенной?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84353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8607043"/>
            <a:ext cx="3950970" cy="7372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понизить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Удлинить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Укоротить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315087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4941570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33629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507996"/>
            <a:ext cx="516572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(«граунд-плейн»)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30-36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3759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3931411"/>
            <a:ext cx="499872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диполя?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Полуволновый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-10">
                <a:latin typeface="Times New Roman"/>
                <a:cs typeface="Times New Roman"/>
              </a:rPr>
              <a:t> антенны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18617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5357876"/>
            <a:ext cx="466344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390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плоскости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(«граунд-</a:t>
            </a:r>
            <a:r>
              <a:rPr dirty="0" sz="1100" spc="-10">
                <a:latin typeface="Times New Roman"/>
                <a:cs typeface="Times New Roman"/>
              </a:rPr>
              <a:t>плейн»)?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</a:t>
            </a:r>
            <a:r>
              <a:rPr dirty="0" sz="1100" spc="-10">
                <a:latin typeface="Times New Roman"/>
                <a:cs typeface="Times New Roman"/>
              </a:rPr>
              <a:t> 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66095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6784340"/>
            <a:ext cx="5594350" cy="1245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широкополосности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0,7</a:t>
            </a:r>
            <a:endParaRPr sz="1100">
              <a:latin typeface="Times New Roman"/>
              <a:cs typeface="Times New Roman"/>
            </a:endParaRPr>
          </a:p>
          <a:p>
            <a:pPr marL="121285" marR="103886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сохраняет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свою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работоспособность</a:t>
            </a:r>
            <a:endParaRPr sz="1100">
              <a:latin typeface="Times New Roman"/>
              <a:cs typeface="Times New Roman"/>
            </a:endParaRPr>
          </a:p>
          <a:p>
            <a:pPr marL="130175" marR="508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перестаёт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принимать 	радиосигналы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820064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8372347"/>
            <a:ext cx="549910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расходуется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потери?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270"/>
              </a:lnSpc>
              <a:spcBef>
                <a:spcPts val="16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разъёмов,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передатчику,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Возвращается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назад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77696" y="725423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52803" y="707846"/>
            <a:ext cx="5578475" cy="12750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6830">
              <a:lnSpc>
                <a:spcPct val="100000"/>
              </a:lnSpc>
              <a:spcBef>
                <a:spcPts val="21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№148</a:t>
            </a:r>
            <a:endParaRPr sz="1100">
              <a:latin typeface="Times New Roman"/>
              <a:cs typeface="Times New Roman"/>
            </a:endParaRPr>
          </a:p>
          <a:p>
            <a:pPr marL="12700" marR="36258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короткое </a:t>
            </a:r>
            <a:r>
              <a:rPr dirty="0" sz="1100">
                <a:latin typeface="Times New Roman"/>
                <a:cs typeface="Times New Roman"/>
              </a:rPr>
              <a:t>замыкание,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(единица)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82267" y="215341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52803" y="2325115"/>
            <a:ext cx="557784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оторвётся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каким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35798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3751579"/>
            <a:ext cx="545909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Справедливо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утверждение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 </a:t>
            </a:r>
            <a:r>
              <a:rPr dirty="0" sz="1100">
                <a:latin typeface="Times New Roman"/>
                <a:cs typeface="Times New Roman"/>
              </a:rPr>
              <a:t>дальность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возрастает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однополосная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поднята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высоту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десяти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00329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5174996"/>
            <a:ext cx="556831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механизмы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присущи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радиоволнам?</a:t>
            </a:r>
            <a:endParaRPr sz="1100">
              <a:latin typeface="Times New Roman"/>
              <a:cs typeface="Times New Roman"/>
            </a:endParaRPr>
          </a:p>
          <a:p>
            <a:pPr marL="121285" marR="46990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Рефракция,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инверсия,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радиоаврора,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Es,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отражение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Ультракороткие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распространяется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видимости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64297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6601459"/>
            <a:ext cx="5374005" cy="1245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Цельсия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Фаренгейта</a:t>
            </a:r>
            <a:endParaRPr sz="1100">
              <a:latin typeface="Times New Roman"/>
              <a:cs typeface="Times New Roman"/>
            </a:endParaRPr>
          </a:p>
          <a:p>
            <a:pPr marL="130175" marR="163195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02081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192516"/>
            <a:ext cx="5374005" cy="12280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радиоаврора?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27000" marR="16319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21285" marR="50165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приполярных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магнитных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 spc="-20">
                <a:latin typeface="Times New Roman"/>
                <a:cs typeface="Times New Roman"/>
              </a:rPr>
              <a:t>бурь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1821814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Выпадение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ледяных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игл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273177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солнечный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цикл?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11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года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17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16865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343403"/>
            <a:ext cx="5423535" cy="12458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771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эффективным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дальности связи?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7000" marR="74930" indent="-96520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вместо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14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3759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3931411"/>
            <a:ext cx="516255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ветре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  <a:p>
            <a:pPr marL="121285" marR="508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Ночью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утром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суточном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высоком 	давлении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18617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5357876"/>
            <a:ext cx="365252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644804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6619747"/>
            <a:ext cx="314007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 или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77068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№159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7881619"/>
            <a:ext cx="464629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82267" y="89687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352803" y="9140443"/>
            <a:ext cx="3716654" cy="3714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50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553021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стихийных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5507990" cy="1904364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1079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бедствие?</a:t>
            </a:r>
            <a:endParaRPr sz="1100">
              <a:latin typeface="Times New Roman"/>
              <a:cs typeface="Times New Roman"/>
            </a:endParaRPr>
          </a:p>
          <a:p>
            <a:pPr marL="121285" marR="60833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будут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ближайшей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границах</a:t>
            </a:r>
            <a:endParaRPr sz="1100">
              <a:latin typeface="Times New Roman"/>
              <a:cs typeface="Times New Roman"/>
            </a:endParaRPr>
          </a:p>
          <a:p>
            <a:pPr marL="127000" marR="508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лежит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ему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 marL="121285" marR="144145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 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любым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доступным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способом</a:t>
            </a:r>
            <a:endParaRPr sz="1100">
              <a:latin typeface="Times New Roman"/>
              <a:cs typeface="Times New Roman"/>
            </a:endParaRPr>
          </a:p>
          <a:p>
            <a:pPr marL="130175" marR="508000" indent="-99695">
              <a:lnSpc>
                <a:spcPts val="1270"/>
              </a:lnSpc>
              <a:spcBef>
                <a:spcPts val="18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разрешённых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он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использует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315925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3330955"/>
            <a:ext cx="535622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шар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IARU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58571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757420"/>
            <a:ext cx="3389629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Северная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Австралия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Океания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Южная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Африка,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бывшего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СССР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84454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6019291"/>
            <a:ext cx="5213350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различных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ряде </a:t>
            </a:r>
            <a:r>
              <a:rPr dirty="0" sz="1100">
                <a:latin typeface="Times New Roman"/>
                <a:cs typeface="Times New Roman"/>
              </a:rPr>
              <a:t>неевропейских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квалификации 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(Союз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России)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743559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7607300"/>
            <a:ext cx="51669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RA3A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АТ-</a:t>
            </a:r>
            <a:r>
              <a:rPr dirty="0" sz="1100" spc="-25">
                <a:latin typeface="Times New Roman"/>
                <a:cs typeface="Times New Roman"/>
              </a:rPr>
              <a:t>321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БЕРЁЗА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86974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8869171"/>
            <a:ext cx="5166995" cy="5511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MO13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ФОНАРЬ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1470025" cy="57721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2755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447291"/>
            <a:ext cx="530733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описывает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Напряжение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Сопротивление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53746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709163"/>
            <a:ext cx="556704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действует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вследствие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химической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реакции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препятствует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движению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электронов,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тепло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379628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77696" y="521817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377696" y="6644640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92036"/>
                </a:moveTo>
                <a:lnTo>
                  <a:pt x="5553456" y="192036"/>
                </a:lnTo>
                <a:lnTo>
                  <a:pt x="9144" y="192036"/>
                </a:lnTo>
                <a:lnTo>
                  <a:pt x="0" y="19203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36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352803" y="3967988"/>
            <a:ext cx="5578475" cy="393446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898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тока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ток)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№164</a:t>
            </a:r>
            <a:endParaRPr sz="1100">
              <a:latin typeface="Times New Roman"/>
              <a:cs typeface="Times New Roman"/>
            </a:endParaRPr>
          </a:p>
          <a:p>
            <a:pPr marL="12700" marR="39243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 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 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№165</a:t>
            </a:r>
            <a:endParaRPr sz="1100">
              <a:latin typeface="Times New Roman"/>
              <a:cs typeface="Times New Roman"/>
            </a:endParaRPr>
          </a:p>
          <a:p>
            <a:pPr marL="12700" marR="59055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меняющий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своё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определённой частотой?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устоявшейся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величины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80726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8244331"/>
            <a:ext cx="460311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текущий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Стабильный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82267" y="5623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77696" y="181965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5553456" y="9144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553456" y="9144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9144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352803" y="734060"/>
            <a:ext cx="5578475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308305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№169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3254755"/>
            <a:ext cx="264350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34492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516628"/>
            <a:ext cx="24999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60374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5778500"/>
            <a:ext cx="396938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уменьшается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изменяется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увеличивается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686561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7037323"/>
            <a:ext cx="529018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(SSB)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Нижней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Центральной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Верхней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Подавленной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82920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8463788"/>
            <a:ext cx="5570220" cy="8832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 </a:t>
            </a:r>
            <a:r>
              <a:rPr dirty="0" sz="1100">
                <a:latin typeface="Times New Roman"/>
                <a:cs typeface="Times New Roman"/>
              </a:rPr>
              <a:t>микрофоном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практически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видом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188404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Узкополосная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(NFM)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092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267919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9144"/>
                </a:lnTo>
                <a:lnTo>
                  <a:pt x="5553456" y="9144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9144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264412"/>
            <a:ext cx="5578475" cy="267271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2451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 </a:t>
            </a:r>
            <a:r>
              <a:rPr dirty="0" sz="1100">
                <a:latin typeface="Times New Roman"/>
                <a:cs typeface="Times New Roman"/>
              </a:rPr>
              <a:t>микрофоном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мощность.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видом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USB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№175</a:t>
            </a:r>
            <a:endParaRPr sz="1100">
              <a:latin typeface="Times New Roman"/>
              <a:cs typeface="Times New Roman"/>
            </a:endParaRPr>
          </a:p>
          <a:p>
            <a:pPr marL="12700" marR="11112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услышит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 </a:t>
            </a:r>
            <a:r>
              <a:rPr dirty="0" sz="1100">
                <a:latin typeface="Times New Roman"/>
                <a:cs typeface="Times New Roman"/>
              </a:rPr>
              <a:t>одновременно,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значительно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мощными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Ничего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1102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77696" y="569671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88976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52803" y="4281932"/>
            <a:ext cx="5578475" cy="28371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неполном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21285" marR="65595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меньшая,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полном 	согласовании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marR="66484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большая,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полном 	согласовании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микрофонному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№177</a:t>
            </a:r>
            <a:endParaRPr sz="1100">
              <a:latin typeface="Times New Roman"/>
              <a:cs typeface="Times New Roman"/>
            </a:endParaRPr>
          </a:p>
          <a:p>
            <a:pPr marL="12700" marR="31115">
              <a:lnSpc>
                <a:spcPct val="98200"/>
              </a:lnSpc>
              <a:spcBef>
                <a:spcPts val="14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соединитель, </a:t>
            </a:r>
            <a:r>
              <a:rPr dirty="0" sz="1100">
                <a:latin typeface="Times New Roman"/>
                <a:cs typeface="Times New Roman"/>
              </a:rPr>
              <a:t>предназначенный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коаксиального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соединяющего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728929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7460995"/>
            <a:ext cx="5523865" cy="12458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проводника.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Какое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толстым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Любое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Определить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888034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№179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9052052"/>
            <a:ext cx="5273675" cy="3683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применительно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соединителю?</a:t>
            </a:r>
            <a:endParaRPr sz="11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переменному </a:t>
            </a:r>
            <a:r>
              <a:rPr dirty="0" sz="1100" spc="-20">
                <a:latin typeface="Times New Roman"/>
                <a:cs typeface="Times New Roman"/>
              </a:rPr>
              <a:t>току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5164455" cy="57721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 току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 корпусом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штыря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стыковке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2755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447291"/>
            <a:ext cx="523494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наименее надёжным?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Сварка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Скрутка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Обжим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Пайка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69900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2870708"/>
            <a:ext cx="5434965" cy="124904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>
              <a:lnSpc>
                <a:spcPct val="991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эффективная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изотропно-излучаемая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(EIRP)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мощностью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(2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мощности)?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71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29005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77696" y="6455663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352803" y="4461764"/>
            <a:ext cx="5578475" cy="30873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себя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«эквивалент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marR="441959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рассеивающий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включаемый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динамика</a:t>
            </a:r>
            <a:endParaRPr sz="1100">
              <a:latin typeface="Times New Roman"/>
              <a:cs typeface="Times New Roman"/>
            </a:endParaRPr>
          </a:p>
          <a:p>
            <a:pPr marL="121285" marR="233679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48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безындукционный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Кронштейн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крепления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автомобиле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sz="1100">
              <a:latin typeface="Times New Roman"/>
              <a:cs typeface="Times New Roman"/>
            </a:endParaRPr>
          </a:p>
          <a:p>
            <a:pPr marL="1417320" marR="283210" indent="-111252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Параметры</a:t>
            </a:r>
            <a:r>
              <a:rPr dirty="0" sz="1300" spc="6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-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характеристики</a:t>
            </a:r>
            <a:r>
              <a:rPr dirty="0" sz="1300" spc="3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радиосистем,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единицы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измерений, </a:t>
            </a:r>
            <a:r>
              <a:rPr dirty="0" sz="1300" b="1">
                <a:latin typeface="Times New Roman"/>
                <a:cs typeface="Times New Roman"/>
              </a:rPr>
              <a:t>приборы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для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проведения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измерений</a:t>
            </a:r>
            <a:endParaRPr sz="13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38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771905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7890764"/>
            <a:ext cx="28505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98093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9152635"/>
            <a:ext cx="328993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786765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45846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630172"/>
            <a:ext cx="537273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достигается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полное </a:t>
            </a:r>
            <a:r>
              <a:rPr dirty="0" sz="1100">
                <a:latin typeface="Times New Roman"/>
                <a:cs typeface="Times New Roman"/>
              </a:rPr>
              <a:t>согласование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=2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=3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=1,0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=0,5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8818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77696" y="5212079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2803" y="3056636"/>
            <a:ext cx="5578475" cy="34131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905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степени </a:t>
            </a:r>
            <a:r>
              <a:rPr dirty="0" sz="1100">
                <a:latin typeface="Times New Roman"/>
                <a:cs typeface="Times New Roman"/>
              </a:rPr>
              <a:t>согласования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21285" marR="274955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разрыв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73660" marR="4445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Безопасность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эксплуатации</a:t>
            </a:r>
            <a:r>
              <a:rPr dirty="0" sz="1300" spc="-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службы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(излучение </a:t>
            </a:r>
            <a:r>
              <a:rPr dirty="0" sz="1300" b="1">
                <a:latin typeface="Times New Roman"/>
                <a:cs typeface="Times New Roman"/>
              </a:rPr>
              <a:t>радиоволн,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электро-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пожарная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безопасность,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оказание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первой </a:t>
            </a:r>
            <a:r>
              <a:rPr dirty="0" sz="1300" b="1">
                <a:latin typeface="Times New Roman"/>
                <a:cs typeface="Times New Roman"/>
              </a:rPr>
              <a:t>медицинской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помощи)</a:t>
            </a:r>
            <a:endParaRPr sz="13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41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№188</a:t>
            </a:r>
            <a:endParaRPr sz="1100">
              <a:latin typeface="Times New Roman"/>
              <a:cs typeface="Times New Roman"/>
            </a:endParaRPr>
          </a:p>
          <a:p>
            <a:pPr marL="12700" marR="185420">
              <a:lnSpc>
                <a:spcPts val="127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антенну 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воздействия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электричества?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ВЧ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дроссель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предохранитель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Заземлить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используются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согласующее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66400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№189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6811771"/>
            <a:ext cx="489458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воздействия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электричества?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заземляющую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кабелей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Тщательной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изоляцией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Никогда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выключать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806653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8238235"/>
            <a:ext cx="528574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зимой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антенну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метель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падении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атмосферного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оттепель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82267" y="5623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52803" y="734060"/>
            <a:ext cx="550989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удара током?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Корпуса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82267" y="198882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52803" y="2160524"/>
            <a:ext cx="479488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оказаться смертельным?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Приблизительно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Ток через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безопасен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0,1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341223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77696" y="483717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88976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352803" y="3583940"/>
            <a:ext cx="5578475" cy="2346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27368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маленькой </a:t>
            </a:r>
            <a:r>
              <a:rPr dirty="0" sz="1100">
                <a:latin typeface="Times New Roman"/>
                <a:cs typeface="Times New Roman"/>
              </a:rPr>
              <a:t>величины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смертельному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исходу?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мозг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легкие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печень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сердце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требуется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полевых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мобильных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деревянном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610057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6272276"/>
            <a:ext cx="499491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заземлению,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заземлению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736244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7534147"/>
            <a:ext cx="487489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86212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8792971"/>
            <a:ext cx="4712970" cy="5543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газовым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трубам?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Запрещается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«баллонного»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газа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237426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092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3063239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264412"/>
            <a:ext cx="5578475" cy="32245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41846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первичные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пожаротушения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помещении,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-10">
                <a:latin typeface="Times New Roman"/>
                <a:cs typeface="Times New Roman"/>
              </a:rPr>
              <a:t> огнетушители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пенные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2371725" marR="433705" indent="-1914525">
              <a:lnSpc>
                <a:spcPts val="1510"/>
              </a:lnSpc>
            </a:pPr>
            <a:r>
              <a:rPr dirty="0" sz="1300">
                <a:latin typeface="Times New Roman"/>
                <a:cs typeface="Times New Roman"/>
              </a:rPr>
              <a:t>Электромагнитная</a:t>
            </a:r>
            <a:r>
              <a:rPr dirty="0" sz="1300" spc="2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совместимость,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предотвращение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5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устранение радиопомех</a:t>
            </a:r>
            <a:endParaRPr sz="13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141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№199</a:t>
            </a:r>
            <a:endParaRPr sz="1100">
              <a:latin typeface="Times New Roman"/>
              <a:cs typeface="Times New Roman"/>
            </a:endParaRPr>
          </a:p>
          <a:p>
            <a:pPr marL="12700" marR="95250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Вы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является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неверную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длину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Низкая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655820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4827523"/>
            <a:ext cx="5538470" cy="124904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>
              <a:lnSpc>
                <a:spcPct val="991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тогда,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обычно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вероятной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Плохая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Гармонические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Изменение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соседа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62468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№201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6418579"/>
            <a:ext cx="4953635" cy="16433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минимизировать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любительских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Выбрать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нерезонансную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635000">
              <a:lnSpc>
                <a:spcPts val="1550"/>
              </a:lnSpc>
              <a:spcBef>
                <a:spcPts val="5"/>
              </a:spcBef>
            </a:pP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номера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вопроса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36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правильного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ответа</a:t>
            </a:r>
            <a:endParaRPr sz="1300">
              <a:latin typeface="Times New Roman"/>
              <a:cs typeface="Times New Roman"/>
            </a:endParaRPr>
          </a:p>
          <a:p>
            <a:pPr algn="ctr" marL="640080">
              <a:lnSpc>
                <a:spcPts val="1550"/>
              </a:lnSpc>
            </a:pPr>
            <a:r>
              <a:rPr dirty="0" sz="1300" b="1">
                <a:latin typeface="Times New Roman"/>
                <a:cs typeface="Times New Roman"/>
              </a:rPr>
              <a:t>([№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вопроса],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правильный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ответ)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24610" y="8258409"/>
          <a:ext cx="5444490" cy="1146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7705"/>
                <a:gridCol w="1275714"/>
                <a:gridCol w="1337945"/>
                <a:gridCol w="1236344"/>
                <a:gridCol w="831214"/>
              </a:tblGrid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[8]</a:t>
                      </a:r>
                      <a:r>
                        <a:rPr dirty="0" sz="11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[3]</a:t>
                      </a:r>
                      <a:r>
                        <a:rPr dirty="0" sz="11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[5]</a:t>
                      </a:r>
                      <a:r>
                        <a:rPr dirty="0" sz="11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[30]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0655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[7]</a:t>
                      </a:r>
                      <a:r>
                        <a:rPr dirty="0" sz="11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ts val="116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40385">
                        <a:lnSpc>
                          <a:spcPts val="116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ts val="116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6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324610" y="553066"/>
          <a:ext cx="4286250" cy="8887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7075"/>
                <a:gridCol w="1275714"/>
                <a:gridCol w="1337944"/>
                <a:gridCol w="868679"/>
              </a:tblGrid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[86]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[195]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[88]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[35]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[197]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[37]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[91]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[38]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[39]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[201]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[94]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[95]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[42]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[96]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[150]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[153]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[50]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[51]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[161]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[108]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[111]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[165]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[58]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[167]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[62]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[170]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[117]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[118]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[120]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[128]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[184]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[77]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[131]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[185]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[79]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[187]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[188]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[135]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038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877315"/>
            <a:ext cx="5838190" cy="11861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080" indent="429259">
              <a:lnSpc>
                <a:spcPts val="1510"/>
              </a:lnSpc>
              <a:spcBef>
                <a:spcPts val="185"/>
              </a:spcBef>
            </a:pPr>
            <a:r>
              <a:rPr dirty="0" sz="1300">
                <a:latin typeface="Times New Roman"/>
                <a:cs typeface="Times New Roman"/>
              </a:rPr>
              <a:t>3.2.</a:t>
            </a:r>
            <a:r>
              <a:rPr dirty="0" sz="1300" spc="5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для</a:t>
            </a:r>
            <a:r>
              <a:rPr dirty="0" sz="1300" spc="5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третьей</a:t>
            </a:r>
            <a:r>
              <a:rPr dirty="0" sz="1300" spc="5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квалификационной</a:t>
            </a:r>
            <a:r>
              <a:rPr dirty="0" sz="1300" spc="4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категории</a:t>
            </a:r>
            <a:r>
              <a:rPr dirty="0" sz="1300" spc="5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(соответствуют</a:t>
            </a:r>
            <a:r>
              <a:rPr dirty="0" sz="1300" spc="5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Сообщению </a:t>
            </a:r>
            <a:r>
              <a:rPr dirty="0" sz="1300">
                <a:latin typeface="Times New Roman"/>
                <a:cs typeface="Times New Roman"/>
              </a:rPr>
              <a:t>CEPT</a:t>
            </a:r>
            <a:r>
              <a:rPr dirty="0" sz="1300" spc="13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ERC32</a:t>
            </a:r>
            <a:r>
              <a:rPr dirty="0" sz="1300" spc="15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(ARNEC)</a:t>
            </a:r>
            <a:r>
              <a:rPr dirty="0" sz="1300" spc="145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Европейской</a:t>
            </a:r>
            <a:r>
              <a:rPr dirty="0" sz="1300" spc="14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конференции</a:t>
            </a:r>
            <a:r>
              <a:rPr dirty="0" sz="1300" spc="15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администраций</a:t>
            </a:r>
            <a:r>
              <a:rPr dirty="0" sz="1300" spc="15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почт</a:t>
            </a:r>
            <a:r>
              <a:rPr dirty="0" sz="1300" spc="140">
                <a:latin typeface="Times New Roman"/>
                <a:cs typeface="Times New Roman"/>
              </a:rPr>
              <a:t>  </a:t>
            </a:r>
            <a:r>
              <a:rPr dirty="0" sz="1300" spc="-50">
                <a:latin typeface="Times New Roman"/>
                <a:cs typeface="Times New Roman"/>
              </a:rPr>
              <a:t>и </a:t>
            </a:r>
            <a:r>
              <a:rPr dirty="0" sz="1300">
                <a:latin typeface="Times New Roman"/>
                <a:cs typeface="Times New Roman"/>
              </a:rPr>
              <a:t>электросвязи).</a:t>
            </a:r>
            <a:r>
              <a:rPr dirty="0" sz="1300" spc="45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4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минимальным</a:t>
            </a:r>
            <a:r>
              <a:rPr dirty="0" sz="1300" spc="47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требованиям</a:t>
            </a:r>
            <a:r>
              <a:rPr dirty="0" sz="1300" spc="4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подтверждается</a:t>
            </a:r>
            <a:r>
              <a:rPr dirty="0" sz="1300" spc="445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Times New Roman"/>
                <a:cs typeface="Times New Roman"/>
              </a:rPr>
              <a:t>при </a:t>
            </a:r>
            <a:r>
              <a:rPr dirty="0" sz="1300">
                <a:latin typeface="Times New Roman"/>
                <a:cs typeface="Times New Roman"/>
              </a:rPr>
              <a:t>правильном</a:t>
            </a:r>
            <a:r>
              <a:rPr dirty="0" sz="1300" spc="-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ответе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течении</a:t>
            </a:r>
            <a:r>
              <a:rPr dirty="0" sz="1300" spc="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не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одного</a:t>
            </a:r>
            <a:r>
              <a:rPr dirty="0" sz="1300" spc="3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часа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на</a:t>
            </a:r>
            <a:r>
              <a:rPr dirty="0" sz="1300" spc="-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19</a:t>
            </a:r>
            <a:r>
              <a:rPr dirty="0" sz="1300" spc="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-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из</a:t>
            </a:r>
            <a:r>
              <a:rPr dirty="0" sz="1300" spc="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25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вопросов:</a:t>
            </a:r>
            <a:endParaRPr sz="1300">
              <a:latin typeface="Times New Roman"/>
              <a:cs typeface="Times New Roman"/>
            </a:endParaRPr>
          </a:p>
          <a:p>
            <a:pPr algn="just" marL="2082164" marR="412750" indent="-1673860">
              <a:lnSpc>
                <a:spcPts val="1510"/>
              </a:lnSpc>
              <a:spcBef>
                <a:spcPts val="35"/>
              </a:spcBef>
            </a:pPr>
            <a:r>
              <a:rPr dirty="0" sz="1300" b="1">
                <a:latin typeface="Times New Roman"/>
                <a:cs typeface="Times New Roman"/>
              </a:rPr>
              <a:t>Международные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правила,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нормы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терминология, относящиеся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к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7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службе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222351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2392172"/>
            <a:ext cx="5831205" cy="1743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3843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участвует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работ?</a:t>
            </a:r>
            <a:endParaRPr sz="1100">
              <a:latin typeface="Times New Roman"/>
              <a:cs typeface="Times New Roman"/>
            </a:endParaRPr>
          </a:p>
          <a:p>
            <a:pPr marL="160655" marR="77470" indent="-142240">
              <a:lnSpc>
                <a:spcPts val="1300"/>
              </a:lnSpc>
              <a:spcBef>
                <a:spcPts val="6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Би» </a:t>
            </a:r>
            <a:r>
              <a:rPr dirty="0" sz="1100" spc="-10">
                <a:latin typeface="Times New Roman"/>
                <a:cs typeface="Times New Roman"/>
              </a:rPr>
              <a:t>диапазона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МГц),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10мВт)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(446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295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10мВт)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(446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1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4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радиостанциями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4305300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№2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304544" y="6053328"/>
            <a:ext cx="5828030" cy="198120"/>
            <a:chOff x="1304544" y="6053328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605332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606247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605332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1297939" y="4473955"/>
            <a:ext cx="5825490" cy="3001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кодированные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сообщения?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60655" marR="71755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контрольного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радиоспорту,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телеметрии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космического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базирования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кодировки 	сигнала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№3</a:t>
            </a:r>
            <a:endParaRPr sz="1100">
              <a:latin typeface="Courier New"/>
              <a:cs typeface="Courier New"/>
            </a:endParaRPr>
          </a:p>
          <a:p>
            <a:pPr marL="12700" marR="11811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преднамеренных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другим радиостанциям?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совместного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службами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60655" marR="172085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«радиохулиган»,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реагирует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прекратить 	передачу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645907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1304544" y="9064752"/>
            <a:ext cx="5828030" cy="198120"/>
            <a:chOff x="1304544" y="9064752"/>
            <a:chExt cx="5828030" cy="198120"/>
          </a:xfrm>
        </p:grpSpPr>
        <p:sp>
          <p:nvSpPr>
            <p:cNvPr id="13" name="object 13" descr=""/>
            <p:cNvSpPr/>
            <p:nvPr/>
          </p:nvSpPr>
          <p:spPr>
            <a:xfrm>
              <a:off x="1304544" y="9064752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13688" y="907389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04544" y="9064752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297939" y="7814564"/>
            <a:ext cx="5825490" cy="178562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36004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какие-либо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за </a:t>
            </a:r>
            <a:r>
              <a:rPr dirty="0" sz="1100" spc="-10">
                <a:latin typeface="Times New Roman"/>
                <a:cs typeface="Times New Roman"/>
              </a:rPr>
              <a:t>плату?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телеграммы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труднодоступные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реклама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 частотах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№5</a:t>
            </a:r>
            <a:endParaRPr sz="1100">
              <a:latin typeface="Courier New"/>
              <a:cs typeface="Courier New"/>
            </a:endParaRPr>
          </a:p>
          <a:p>
            <a:pPr marL="12700" marR="10541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производящая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односторонние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целях </a:t>
            </a:r>
            <a:r>
              <a:rPr dirty="0" sz="1100">
                <a:latin typeface="Times New Roman"/>
                <a:cs typeface="Times New Roman"/>
              </a:rPr>
              <a:t>изучения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3418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Радиомаяк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радиоуправления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№6</a:t>
            </a:r>
            <a:endParaRPr sz="1100">
              <a:latin typeface="Courier New"/>
              <a:cs typeface="Courier New"/>
            </a:endParaRPr>
          </a:p>
          <a:p>
            <a:pPr marL="12700" marR="499109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60655" marR="487045" indent="-142240">
              <a:lnSpc>
                <a:spcPts val="1300"/>
              </a:lnSpc>
              <a:spcBef>
                <a:spcPts val="15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выяснения,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эти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стихийных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8392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3010915"/>
            <a:ext cx="5709285" cy="1907539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3111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помощи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бедствие?</a:t>
            </a:r>
            <a:endParaRPr sz="1100">
              <a:latin typeface="Times New Roman"/>
              <a:cs typeface="Times New Roman"/>
            </a:endParaRPr>
          </a:p>
          <a:p>
            <a:pPr marL="160655" marR="5778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будут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ближайшей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границах</a:t>
            </a:r>
            <a:endParaRPr sz="1100">
              <a:latin typeface="Times New Roman"/>
              <a:cs typeface="Times New Roman"/>
            </a:endParaRPr>
          </a:p>
          <a:p>
            <a:pPr marL="160655" marR="338455" indent="-142240">
              <a:lnSpc>
                <a:spcPts val="127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бедствие,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любым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доступным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способом</a:t>
            </a:r>
            <a:endParaRPr sz="1100">
              <a:latin typeface="Times New Roman"/>
              <a:cs typeface="Times New Roman"/>
            </a:endParaRPr>
          </a:p>
          <a:p>
            <a:pPr marL="160655" marR="199390" indent="-142240">
              <a:lnSpc>
                <a:spcPts val="13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лежит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ему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 marL="160655" marR="5080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разрешённых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508558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№8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304544" y="6339840"/>
            <a:ext cx="5828030" cy="198120"/>
            <a:chOff x="1304544" y="6339840"/>
            <a:chExt cx="5828030" cy="198120"/>
          </a:xfrm>
        </p:grpSpPr>
        <p:sp>
          <p:nvSpPr>
            <p:cNvPr id="8" name="object 8" descr=""/>
            <p:cNvSpPr/>
            <p:nvPr/>
          </p:nvSpPr>
          <p:spPr>
            <a:xfrm>
              <a:off x="1304544" y="633983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3688" y="634898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04544" y="633983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/>
          <p:nvPr/>
        </p:nvSpPr>
        <p:spPr>
          <a:xfrm>
            <a:off x="1304544" y="7598676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88963"/>
                </a:lnTo>
                <a:lnTo>
                  <a:pt x="9144" y="188963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88963"/>
                </a:lnTo>
                <a:lnTo>
                  <a:pt x="0" y="198107"/>
                </a:lnTo>
                <a:lnTo>
                  <a:pt x="9144" y="198107"/>
                </a:lnTo>
                <a:lnTo>
                  <a:pt x="5818632" y="198107"/>
                </a:lnTo>
                <a:lnTo>
                  <a:pt x="5827776" y="198107"/>
                </a:lnTo>
                <a:lnTo>
                  <a:pt x="5827776" y="188963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5254244"/>
            <a:ext cx="5825490" cy="359917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шар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35" b="1">
                <a:latin typeface="Courier New"/>
                <a:cs typeface="Courier New"/>
              </a:rPr>
              <a:t>№9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Северная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Австралия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Океания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Африка,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бывшего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СССР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Южная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№10</a:t>
            </a:r>
            <a:endParaRPr sz="1100">
              <a:latin typeface="Courier New"/>
              <a:cs typeface="Courier New"/>
            </a:endParaRPr>
          </a:p>
          <a:p>
            <a:pPr marL="12700" marR="7493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различных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ряде </a:t>
            </a:r>
            <a:r>
              <a:rPr dirty="0" sz="1100">
                <a:latin typeface="Times New Roman"/>
                <a:cs typeface="Times New Roman"/>
              </a:rPr>
              <a:t>неевропейских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(Союз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9026652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195307"/>
            <a:ext cx="5166995" cy="3683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5"/>
              </a:spcBef>
            </a:pPr>
            <a:r>
              <a:rPr dirty="0" sz="900">
                <a:latin typeface="Courier New"/>
                <a:cs typeface="Courier New"/>
              </a:rPr>
              <a:t>a)</a:t>
            </a: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823594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RA9EM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RMT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092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2350007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264412"/>
            <a:ext cx="5578475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R4IT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R8SRR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R44ITU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(Международный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союз)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361340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3785108"/>
            <a:ext cx="332422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сокращение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«DX»?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Дальнюю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редкую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4875276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5046979"/>
            <a:ext cx="5582285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8420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борту </a:t>
            </a:r>
            <a:r>
              <a:rPr dirty="0" sz="1100">
                <a:latin typeface="Times New Roman"/>
                <a:cs typeface="Times New Roman"/>
              </a:rPr>
              <a:t>морского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Регистров</a:t>
            </a:r>
            <a:endParaRPr sz="1100">
              <a:latin typeface="Times New Roman"/>
              <a:cs typeface="Times New Roman"/>
            </a:endParaRPr>
          </a:p>
          <a:p>
            <a:pPr marL="127000" marR="508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командира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судна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соблюдения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безопасности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мореплавания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646328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6638035"/>
            <a:ext cx="5430520" cy="19697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7543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имеющего </a:t>
            </a:r>
            <a:r>
              <a:rPr dirty="0" sz="1100">
                <a:latin typeface="Times New Roman"/>
                <a:cs typeface="Times New Roman"/>
              </a:rPr>
              <a:t>квалификацию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27000" marR="515620" indent="-96520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обучения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непрерывного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8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Допускаются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старше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1100">
              <a:latin typeface="Times New Roman"/>
              <a:cs typeface="Times New Roman"/>
            </a:endParaRPr>
          </a:p>
          <a:p>
            <a:pPr marL="177165" marR="5080" indent="57785">
              <a:lnSpc>
                <a:spcPts val="1490"/>
              </a:lnSpc>
            </a:pPr>
            <a:r>
              <a:rPr dirty="0" sz="1300" b="1">
                <a:latin typeface="Times New Roman"/>
                <a:cs typeface="Times New Roman"/>
              </a:rPr>
              <a:t>Нормативные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правовые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акты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Российской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Федерации,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касающиеся </a:t>
            </a:r>
            <a:r>
              <a:rPr dirty="0" sz="1300" b="1">
                <a:latin typeface="Times New Roman"/>
                <a:cs typeface="Times New Roman"/>
              </a:rPr>
              <a:t>использования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радиочастотного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спектра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службы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876757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939276"/>
            <a:ext cx="5090160" cy="535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первичной основе?</a:t>
            </a:r>
            <a:endParaRPr sz="11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0637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304544" y="2322576"/>
            <a:ext cx="5828030" cy="198120"/>
            <a:chOff x="1304544" y="2322576"/>
            <a:chExt cx="5828030" cy="198120"/>
          </a:xfrm>
        </p:grpSpPr>
        <p:sp>
          <p:nvSpPr>
            <p:cNvPr id="4" name="object 4" descr=""/>
            <p:cNvSpPr/>
            <p:nvPr/>
          </p:nvSpPr>
          <p:spPr>
            <a:xfrm>
              <a:off x="1304544" y="232257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13688" y="233172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04544" y="232257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297939" y="326846"/>
            <a:ext cx="5825490" cy="30886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RA3A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АТ-</a:t>
            </a:r>
            <a:r>
              <a:rPr dirty="0" sz="1100" spc="-25">
                <a:latin typeface="Times New Roman"/>
                <a:cs typeface="Times New Roman"/>
              </a:rPr>
              <a:t>321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БЕРЁЗА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ФОНАРЬ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RA9EM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RMT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MO13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№13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R8SRR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R44ITU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R4IT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358597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№14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3754628"/>
            <a:ext cx="471551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(Международный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союз)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4841747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№15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304544" y="6096000"/>
            <a:ext cx="5828030" cy="198120"/>
            <a:chOff x="1304544" y="6096000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609599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610514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609599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1304544" y="7684007"/>
            <a:ext cx="5828030" cy="201295"/>
            <a:chOff x="1304544" y="7684007"/>
            <a:chExt cx="5828030" cy="201295"/>
          </a:xfrm>
        </p:grpSpPr>
        <p:sp>
          <p:nvSpPr>
            <p:cNvPr id="16" name="object 16" descr=""/>
            <p:cNvSpPr/>
            <p:nvPr/>
          </p:nvSpPr>
          <p:spPr>
            <a:xfrm>
              <a:off x="1304544" y="768400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13688" y="769315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04544" y="7684007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/>
          <p:nvPr/>
        </p:nvSpPr>
        <p:spPr>
          <a:xfrm>
            <a:off x="1304544" y="9275064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1297939" y="5013452"/>
            <a:ext cx="5825490" cy="4632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сокращение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«DX»?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Дальнюю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редкую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№16</a:t>
            </a:r>
            <a:endParaRPr sz="1100">
              <a:latin typeface="Courier New"/>
              <a:cs typeface="Courier New"/>
            </a:endParaRPr>
          </a:p>
          <a:p>
            <a:pPr marL="12700" marR="23812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борту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морского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60655" marR="24193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командира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судна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соблюдения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безопасности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мореплавания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Регистров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№17</a:t>
            </a:r>
            <a:endParaRPr sz="1100">
              <a:latin typeface="Courier New"/>
              <a:cs typeface="Courier New"/>
            </a:endParaRPr>
          </a:p>
          <a:p>
            <a:pPr marL="12700" marR="202565">
              <a:lnSpc>
                <a:spcPts val="130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квалификацию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60655" marR="12700" indent="-142240">
              <a:lnSpc>
                <a:spcPts val="1270"/>
              </a:lnSpc>
              <a:spcBef>
                <a:spcPts val="8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целях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обучения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непрерывного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контроля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Допускаются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старше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19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СЕРТ?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723255" cy="12509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54305" marR="34290" indent="-142240">
              <a:lnSpc>
                <a:spcPts val="1270"/>
              </a:lnSpc>
              <a:spcBef>
                <a:spcPts val="200"/>
              </a:spcBef>
              <a:buSzPct val="72727"/>
              <a:buFont typeface="Courier New"/>
              <a:buAutoNum type="alphaLcParenR"/>
              <a:tabLst>
                <a:tab pos="34163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	категории</a:t>
            </a:r>
            <a:endParaRPr sz="1100">
              <a:latin typeface="Times New Roman"/>
              <a:cs typeface="Times New Roman"/>
            </a:endParaRPr>
          </a:p>
          <a:p>
            <a:pPr marL="154305" marR="5080" indent="-142240">
              <a:lnSpc>
                <a:spcPct val="100000"/>
              </a:lnSpc>
              <a:spcBef>
                <a:spcPts val="90"/>
              </a:spcBef>
              <a:buSzPct val="72727"/>
              <a:buFont typeface="Courier New"/>
              <a:buAutoNum type="alphaLcParenR"/>
              <a:tabLst>
                <a:tab pos="34163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третьей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54305" marR="34290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34163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744979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№19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304544" y="3328415"/>
            <a:ext cx="5828030" cy="198120"/>
            <a:chOff x="1304544" y="3328415"/>
            <a:chExt cx="5828030" cy="198120"/>
          </a:xfrm>
        </p:grpSpPr>
        <p:sp>
          <p:nvSpPr>
            <p:cNvPr id="5" name="object 5" descr=""/>
            <p:cNvSpPr/>
            <p:nvPr/>
          </p:nvSpPr>
          <p:spPr>
            <a:xfrm>
              <a:off x="1304544" y="332841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13688" y="333755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04544" y="332841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297939" y="1913636"/>
            <a:ext cx="5825490" cy="28371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(Novice)?</a:t>
            </a:r>
            <a:endParaRPr sz="1100">
              <a:latin typeface="Times New Roman"/>
              <a:cs typeface="Times New Roman"/>
            </a:endParaRPr>
          </a:p>
          <a:p>
            <a:pPr marL="160655" marR="130175" indent="-142240">
              <a:lnSpc>
                <a:spcPts val="1270"/>
              </a:lnSpc>
              <a:spcBef>
                <a:spcPts val="15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4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marR="100965" indent="-142240">
              <a:lnSpc>
                <a:spcPts val="127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третьей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8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№20</a:t>
            </a:r>
            <a:endParaRPr sz="1100">
              <a:latin typeface="Courier New"/>
              <a:cs typeface="Courier New"/>
            </a:endParaRPr>
          </a:p>
          <a:p>
            <a:pPr marL="12700" marR="116839">
              <a:lnSpc>
                <a:spcPct val="982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нерезидент,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 </a:t>
            </a:r>
            <a:r>
              <a:rPr dirty="0" sz="1100">
                <a:latin typeface="Times New Roman"/>
                <a:cs typeface="Times New Roman"/>
              </a:rPr>
              <a:t>обладатель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территории </a:t>
            </a:r>
            <a:r>
              <a:rPr dirty="0" sz="1100">
                <a:latin typeface="Times New Roman"/>
                <a:cs typeface="Times New Roman"/>
              </a:rPr>
              <a:t>России,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4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разрешительных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документов?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месяц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права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92099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№21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304544" y="6339840"/>
            <a:ext cx="5828030" cy="198120"/>
            <a:chOff x="1304544" y="6339840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633983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634898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633983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297939" y="5089652"/>
            <a:ext cx="5825490" cy="21177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517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ЕСС(05)06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"Р"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№22</a:t>
            </a:r>
            <a:endParaRPr sz="1100">
              <a:latin typeface="Courier New"/>
              <a:cs typeface="Courier New"/>
            </a:endParaRPr>
          </a:p>
          <a:p>
            <a:pPr marL="12700" marR="22225">
              <a:lnSpc>
                <a:spcPct val="98800"/>
              </a:lnSpc>
              <a:spcBef>
                <a:spcPts val="229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позывным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RL3DX,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бельгийской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осуществления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Смотри подсказку.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2493" y="356615"/>
            <a:ext cx="5468074" cy="2901696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10640" y="350519"/>
            <a:ext cx="5526405" cy="2910840"/>
          </a:xfrm>
          <a:custGeom>
            <a:avLst/>
            <a:gdLst/>
            <a:ahLst/>
            <a:cxnLst/>
            <a:rect l="l" t="t" r="r" b="b"/>
            <a:pathLst>
              <a:path w="5526405" h="2910840">
                <a:moveTo>
                  <a:pt x="5522963" y="0"/>
                </a:move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2907792"/>
                </a:lnTo>
                <a:lnTo>
                  <a:pt x="0" y="2910840"/>
                </a:lnTo>
                <a:lnTo>
                  <a:pt x="6096" y="2910840"/>
                </a:lnTo>
                <a:lnTo>
                  <a:pt x="5522963" y="2910840"/>
                </a:lnTo>
                <a:lnTo>
                  <a:pt x="5522963" y="2907792"/>
                </a:lnTo>
                <a:lnTo>
                  <a:pt x="6096" y="2907792"/>
                </a:lnTo>
                <a:lnTo>
                  <a:pt x="6096" y="6096"/>
                </a:lnTo>
                <a:lnTo>
                  <a:pt x="5522963" y="6096"/>
                </a:lnTo>
                <a:lnTo>
                  <a:pt x="5522963" y="0"/>
                </a:lnTo>
                <a:close/>
              </a:path>
              <a:path w="5526405" h="2910840">
                <a:moveTo>
                  <a:pt x="5526024" y="0"/>
                </a:moveTo>
                <a:lnTo>
                  <a:pt x="5522976" y="0"/>
                </a:lnTo>
                <a:lnTo>
                  <a:pt x="5522976" y="6096"/>
                </a:lnTo>
                <a:lnTo>
                  <a:pt x="5522976" y="2907792"/>
                </a:lnTo>
                <a:lnTo>
                  <a:pt x="5522976" y="2910840"/>
                </a:lnTo>
                <a:lnTo>
                  <a:pt x="5526024" y="2910840"/>
                </a:lnTo>
                <a:lnTo>
                  <a:pt x="5526024" y="2907792"/>
                </a:lnTo>
                <a:lnTo>
                  <a:pt x="5526024" y="6096"/>
                </a:lnTo>
                <a:lnTo>
                  <a:pt x="55260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04544" y="416051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3237687"/>
            <a:ext cx="5825490" cy="178752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ON33DX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RL3DX/ON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ON/RL3DX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RL3DX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№23</a:t>
            </a:r>
            <a:endParaRPr sz="1100">
              <a:latin typeface="Courier New"/>
              <a:cs typeface="Courier New"/>
            </a:endParaRPr>
          </a:p>
          <a:p>
            <a:pPr marL="12700" marR="825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позывным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RL3DX,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австрийской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осуществления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Смотри подсказку.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310639" y="5017008"/>
            <a:ext cx="5526405" cy="2910840"/>
            <a:chOff x="1310639" y="5017008"/>
            <a:chExt cx="5526405" cy="291084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62493" y="5023104"/>
              <a:ext cx="5468074" cy="2898648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310640" y="5017007"/>
              <a:ext cx="5526405" cy="2910840"/>
            </a:xfrm>
            <a:custGeom>
              <a:avLst/>
              <a:gdLst/>
              <a:ahLst/>
              <a:cxnLst/>
              <a:rect l="l" t="t" r="r" b="b"/>
              <a:pathLst>
                <a:path w="5526405" h="2910840">
                  <a:moveTo>
                    <a:pt x="5522963" y="2904756"/>
                  </a:moveTo>
                  <a:lnTo>
                    <a:pt x="6096" y="2904756"/>
                  </a:lnTo>
                  <a:lnTo>
                    <a:pt x="0" y="2904756"/>
                  </a:lnTo>
                  <a:lnTo>
                    <a:pt x="0" y="2910840"/>
                  </a:lnTo>
                  <a:lnTo>
                    <a:pt x="6096" y="2910840"/>
                  </a:lnTo>
                  <a:lnTo>
                    <a:pt x="5522963" y="2910840"/>
                  </a:lnTo>
                  <a:lnTo>
                    <a:pt x="5522963" y="2904756"/>
                  </a:lnTo>
                  <a:close/>
                </a:path>
                <a:path w="5526405" h="2910840">
                  <a:moveTo>
                    <a:pt x="5522963" y="0"/>
                  </a:moveTo>
                  <a:lnTo>
                    <a:pt x="6096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2904744"/>
                  </a:lnTo>
                  <a:lnTo>
                    <a:pt x="6096" y="2904744"/>
                  </a:lnTo>
                  <a:lnTo>
                    <a:pt x="6096" y="6096"/>
                  </a:lnTo>
                  <a:lnTo>
                    <a:pt x="5522963" y="6096"/>
                  </a:lnTo>
                  <a:lnTo>
                    <a:pt x="5522963" y="0"/>
                  </a:lnTo>
                  <a:close/>
                </a:path>
                <a:path w="5526405" h="2910840">
                  <a:moveTo>
                    <a:pt x="5526024" y="2904756"/>
                  </a:moveTo>
                  <a:lnTo>
                    <a:pt x="5522976" y="2904756"/>
                  </a:lnTo>
                  <a:lnTo>
                    <a:pt x="5522976" y="2910840"/>
                  </a:lnTo>
                  <a:lnTo>
                    <a:pt x="5526024" y="2910840"/>
                  </a:lnTo>
                  <a:lnTo>
                    <a:pt x="5526024" y="2904756"/>
                  </a:lnTo>
                  <a:close/>
                </a:path>
                <a:path w="5526405" h="2910840">
                  <a:moveTo>
                    <a:pt x="5526024" y="0"/>
                  </a:moveTo>
                  <a:lnTo>
                    <a:pt x="5522976" y="0"/>
                  </a:lnTo>
                  <a:lnTo>
                    <a:pt x="5522976" y="6096"/>
                  </a:lnTo>
                  <a:lnTo>
                    <a:pt x="5522976" y="2904744"/>
                  </a:lnTo>
                  <a:lnTo>
                    <a:pt x="5526024" y="2904744"/>
                  </a:lnTo>
                  <a:lnTo>
                    <a:pt x="5526024" y="6096"/>
                  </a:lnTo>
                  <a:lnTo>
                    <a:pt x="55260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1304544" y="8823959"/>
            <a:ext cx="5828030" cy="201295"/>
            <a:chOff x="1304544" y="8823959"/>
            <a:chExt cx="5828030" cy="201295"/>
          </a:xfrm>
        </p:grpSpPr>
        <p:sp>
          <p:nvSpPr>
            <p:cNvPr id="10" name="object 10" descr=""/>
            <p:cNvSpPr/>
            <p:nvPr/>
          </p:nvSpPr>
          <p:spPr>
            <a:xfrm>
              <a:off x="1304544" y="88239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13688" y="88331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04544" y="8823959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300"/>
                  </a:lnTo>
                  <a:close/>
                </a:path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297939" y="7904175"/>
            <a:ext cx="5825490" cy="1796414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RL3DX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OE83DX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OE/RL3DX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RL3DX/OE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№24</a:t>
            </a:r>
            <a:endParaRPr sz="1100">
              <a:latin typeface="Courier New"/>
              <a:cs typeface="Courier New"/>
            </a:endParaRPr>
          </a:p>
          <a:p>
            <a:pPr marL="12700" marR="145415">
              <a:lnSpc>
                <a:spcPts val="130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содержатся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национальной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найти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625465" cy="12509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16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http://www.srr.ru</a:t>
            </a:r>
            <a:endParaRPr sz="1100">
              <a:latin typeface="Times New Roman"/>
              <a:cs typeface="Times New Roman"/>
            </a:endParaRPr>
          </a:p>
          <a:p>
            <a:pPr marL="154305" marR="398145" indent="-142240">
              <a:lnSpc>
                <a:spcPts val="1270"/>
              </a:lnSpc>
              <a:spcBef>
                <a:spcPts val="200"/>
              </a:spcBef>
              <a:buSzPct val="72727"/>
              <a:buFont typeface="Courier New"/>
              <a:buAutoNum type="alphaLcParenR" startAt="2"/>
              <a:tabLst>
                <a:tab pos="34163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радиолюбителям.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ГРЧЦ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http://www.grfc.ru</a:t>
            </a:r>
            <a:endParaRPr sz="1100">
              <a:latin typeface="Times New Roman"/>
              <a:cs typeface="Times New Roman"/>
            </a:endParaRPr>
          </a:p>
          <a:p>
            <a:pPr marL="154305" marR="5080" indent="-142240">
              <a:lnSpc>
                <a:spcPct val="100000"/>
              </a:lnSpc>
              <a:spcBef>
                <a:spcPts val="90"/>
              </a:spcBef>
              <a:buSzPct val="72727"/>
              <a:buFont typeface="Courier New"/>
              <a:buAutoNum type="alphaLcParenR" startAt="2"/>
              <a:tabLst>
                <a:tab pos="34163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№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Европейского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комитета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http://www.ero.dk</a:t>
            </a:r>
            <a:endParaRPr sz="1100">
              <a:latin typeface="Times New Roman"/>
              <a:cs typeface="Times New Roman"/>
            </a:endParaRPr>
          </a:p>
          <a:p>
            <a:pPr marL="154305" marR="595630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 startAt="2"/>
              <a:tabLst>
                <a:tab pos="34163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Роскомнадзора.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сайте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Роскомнадзора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5"/>
              </a:rPr>
              <a:t>http://www.rsoc.ru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744979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№25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304544" y="3328415"/>
            <a:ext cx="5828030" cy="198120"/>
            <a:chOff x="1304544" y="3328415"/>
            <a:chExt cx="5828030" cy="198120"/>
          </a:xfrm>
        </p:grpSpPr>
        <p:sp>
          <p:nvSpPr>
            <p:cNvPr id="5" name="object 5" descr=""/>
            <p:cNvSpPr/>
            <p:nvPr/>
          </p:nvSpPr>
          <p:spPr>
            <a:xfrm>
              <a:off x="1304544" y="332841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13688" y="333755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04544" y="332841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297939" y="1913636"/>
            <a:ext cx="5837555" cy="300482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20065">
              <a:lnSpc>
                <a:spcPct val="991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пребывания, </a:t>
            </a:r>
            <a:r>
              <a:rPr dirty="0" sz="1100">
                <a:latin typeface="Times New Roman"/>
                <a:cs typeface="Times New Roman"/>
              </a:rPr>
              <a:t>присоединившихся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ЕСС(05)06?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(Novice)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№26</a:t>
            </a:r>
            <a:endParaRPr sz="1100">
              <a:latin typeface="Courier New"/>
              <a:cs typeface="Courier New"/>
            </a:endParaRPr>
          </a:p>
          <a:p>
            <a:pPr marL="12700" marR="25971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Дает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беспрепятственно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ввоз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вывоз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СЕРТ?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marR="508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заменяют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таможенные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ввозу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вывозу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аппаратуры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60655" marR="48260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ЕСС(05)06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08558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№27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304544" y="7491983"/>
            <a:ext cx="5828030" cy="201295"/>
            <a:chOff x="1304544" y="7491983"/>
            <a:chExt cx="5828030" cy="201295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749198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7501127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7491983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297939" y="5254244"/>
            <a:ext cx="5825490" cy="431863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1719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экзаменационный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HAREC?</a:t>
            </a:r>
            <a:endParaRPr sz="1100">
              <a:latin typeface="Times New Roman"/>
              <a:cs typeface="Times New Roman"/>
            </a:endParaRPr>
          </a:p>
          <a:p>
            <a:pPr marL="160655" marR="288925" indent="-142240">
              <a:lnSpc>
                <a:spcPct val="991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(Novice),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60655" marR="167640" indent="-142240">
              <a:lnSpc>
                <a:spcPts val="127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60655" marR="386715" indent="-142240">
              <a:lnSpc>
                <a:spcPts val="1300"/>
              </a:lnSpc>
              <a:spcBef>
                <a:spcPts val="15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членстве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радиолюбительской 	организации</a:t>
            </a:r>
            <a:endParaRPr sz="1100">
              <a:latin typeface="Times New Roman"/>
              <a:cs typeface="Times New Roman"/>
            </a:endParaRPr>
          </a:p>
          <a:p>
            <a:pPr marL="160655" marR="415925" indent="-142240">
              <a:lnSpc>
                <a:spcPct val="982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31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новичка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ARNEC?</a:t>
            </a:r>
            <a:endParaRPr sz="1100">
              <a:latin typeface="Times New Roman"/>
              <a:cs typeface="Times New Roman"/>
            </a:endParaRPr>
          </a:p>
          <a:p>
            <a:pPr marL="160655" marR="167640" indent="-142240">
              <a:lnSpc>
                <a:spcPts val="1270"/>
              </a:lnSpc>
              <a:spcBef>
                <a:spcPts val="13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60655" marR="386715" indent="-142240">
              <a:lnSpc>
                <a:spcPts val="1270"/>
              </a:lnSpc>
              <a:spcBef>
                <a:spcPts val="19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членстве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радиолюбительской 	организации</a:t>
            </a:r>
            <a:endParaRPr sz="1100">
              <a:latin typeface="Times New Roman"/>
              <a:cs typeface="Times New Roman"/>
            </a:endParaRPr>
          </a:p>
          <a:p>
            <a:pPr marL="160655" marR="415925" indent="-142240">
              <a:lnSpc>
                <a:spcPct val="98200"/>
              </a:lnSpc>
              <a:spcBef>
                <a:spcPts val="11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60655" marR="288925" indent="-142240">
              <a:lnSpc>
                <a:spcPts val="1270"/>
              </a:lnSpc>
              <a:spcBef>
                <a:spcPts val="229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(Novice),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697991"/>
            <a:ext cx="5828030" cy="201295"/>
            <a:chOff x="1304544" y="697991"/>
            <a:chExt cx="5828030" cy="201295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69799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70713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697991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4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300"/>
                  </a:lnTo>
                  <a:close/>
                </a:path>
                <a:path w="5828030" h="201294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297939" y="337820"/>
            <a:ext cx="5825490" cy="16211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479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№29</a:t>
            </a:r>
            <a:endParaRPr sz="1100">
              <a:latin typeface="Courier New"/>
              <a:cs typeface="Courier New"/>
            </a:endParaRPr>
          </a:p>
          <a:p>
            <a:pPr marL="12700" marR="586740">
              <a:lnSpc>
                <a:spcPts val="130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(до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дней)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RB/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RA/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округа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2125979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3877055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304544" y="645261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97939" y="2462275"/>
            <a:ext cx="5825490" cy="46901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8737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3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"новичка"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(CEPT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NOVICE)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временном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дней)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algn="just" marL="160655" indent="-142240">
              <a:lnSpc>
                <a:spcPts val="1295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округа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RC/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RU/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№31</a:t>
            </a:r>
            <a:endParaRPr sz="1100">
              <a:latin typeface="Courier New"/>
              <a:cs typeface="Courier New"/>
            </a:endParaRPr>
          </a:p>
          <a:p>
            <a:pPr marL="12700" marR="267335">
              <a:lnSpc>
                <a:spcPct val="982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стране,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полученю документов?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1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ARNEC)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60655" marR="96520" indent="-142240">
              <a:lnSpc>
                <a:spcPct val="98200"/>
              </a:lnSpc>
              <a:spcBef>
                <a:spcPts val="145"/>
              </a:spcBef>
              <a:buSzPct val="72727"/>
              <a:buFont typeface="Courier New"/>
              <a:buAutoNum type="alphaLcParenR" startAt="3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60655" marR="181610" indent="-142240">
              <a:lnSpc>
                <a:spcPct val="98200"/>
              </a:lnSpc>
              <a:spcBef>
                <a:spcPts val="145"/>
              </a:spcBef>
              <a:buSzPct val="72727"/>
              <a:buFont typeface="Courier New"/>
              <a:buAutoNum type="alphaLcParenR" startAt="3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международный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ARNEC)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№32</a:t>
            </a:r>
            <a:endParaRPr sz="1100">
              <a:latin typeface="Courier New"/>
              <a:cs typeface="Courier New"/>
            </a:endParaRPr>
          </a:p>
          <a:p>
            <a:pPr marL="12700" marR="392430">
              <a:lnSpc>
                <a:spcPct val="982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экзаменов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радиолюбитель,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экзаменационный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HAREC?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(Смотри</a:t>
            </a:r>
            <a:r>
              <a:rPr dirty="0" sz="1100" spc="100" i="1">
                <a:latin typeface="Times New Roman"/>
                <a:cs typeface="Times New Roman"/>
              </a:rPr>
              <a:t> </a:t>
            </a:r>
            <a:r>
              <a:rPr dirty="0" sz="1100" spc="-10" i="1">
                <a:latin typeface="Times New Roman"/>
                <a:cs typeface="Times New Roman"/>
              </a:rPr>
              <a:t>подсказку)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10639" y="350520"/>
            <a:ext cx="5343525" cy="4099560"/>
            <a:chOff x="1310639" y="350520"/>
            <a:chExt cx="5343525" cy="409956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45656" y="356616"/>
              <a:ext cx="5302031" cy="4087367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310640" y="350519"/>
              <a:ext cx="5343525" cy="4099560"/>
            </a:xfrm>
            <a:custGeom>
              <a:avLst/>
              <a:gdLst/>
              <a:ahLst/>
              <a:cxnLst/>
              <a:rect l="l" t="t" r="r" b="b"/>
              <a:pathLst>
                <a:path w="5343525" h="4099560">
                  <a:moveTo>
                    <a:pt x="5343144" y="0"/>
                  </a:moveTo>
                  <a:lnTo>
                    <a:pt x="5337048" y="0"/>
                  </a:lnTo>
                  <a:lnTo>
                    <a:pt x="5337048" y="6096"/>
                  </a:lnTo>
                  <a:lnTo>
                    <a:pt x="5337048" y="4093464"/>
                  </a:lnTo>
                  <a:lnTo>
                    <a:pt x="6096" y="4093464"/>
                  </a:lnTo>
                  <a:lnTo>
                    <a:pt x="6096" y="6096"/>
                  </a:lnTo>
                  <a:lnTo>
                    <a:pt x="5337048" y="6096"/>
                  </a:lnTo>
                  <a:lnTo>
                    <a:pt x="5337048" y="0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6096"/>
                  </a:lnTo>
                  <a:lnTo>
                    <a:pt x="0" y="4093464"/>
                  </a:lnTo>
                  <a:lnTo>
                    <a:pt x="0" y="4099560"/>
                  </a:lnTo>
                  <a:lnTo>
                    <a:pt x="6096" y="4099560"/>
                  </a:lnTo>
                  <a:lnTo>
                    <a:pt x="5337048" y="4099560"/>
                  </a:lnTo>
                  <a:lnTo>
                    <a:pt x="5343144" y="4099560"/>
                  </a:lnTo>
                  <a:lnTo>
                    <a:pt x="5343144" y="4093464"/>
                  </a:lnTo>
                  <a:lnTo>
                    <a:pt x="5343144" y="6096"/>
                  </a:lnTo>
                  <a:lnTo>
                    <a:pt x="53431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1304544" y="5343144"/>
            <a:ext cx="5828030" cy="201295"/>
            <a:chOff x="1304544" y="5343144"/>
            <a:chExt cx="5828030" cy="201295"/>
          </a:xfrm>
        </p:grpSpPr>
        <p:sp>
          <p:nvSpPr>
            <p:cNvPr id="6" name="object 6" descr=""/>
            <p:cNvSpPr/>
            <p:nvPr/>
          </p:nvSpPr>
          <p:spPr>
            <a:xfrm>
              <a:off x="1304544" y="534314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13688" y="535228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04544" y="5343143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1304544" y="7424928"/>
            <a:ext cx="5828030" cy="198120"/>
            <a:chOff x="1304544" y="7424928"/>
            <a:chExt cx="5828030" cy="198120"/>
          </a:xfrm>
        </p:grpSpPr>
        <p:sp>
          <p:nvSpPr>
            <p:cNvPr id="10" name="object 10" descr=""/>
            <p:cNvSpPr/>
            <p:nvPr/>
          </p:nvSpPr>
          <p:spPr>
            <a:xfrm>
              <a:off x="1304544" y="7424940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31"/>
                  </a:lnTo>
                  <a:lnTo>
                    <a:pt x="0" y="18275"/>
                  </a:lnTo>
                  <a:lnTo>
                    <a:pt x="9144" y="18275"/>
                  </a:lnTo>
                  <a:lnTo>
                    <a:pt x="9144" y="9131"/>
                  </a:lnTo>
                  <a:lnTo>
                    <a:pt x="5818632" y="9131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13688" y="743407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04544" y="7424940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31"/>
                  </a:lnTo>
                  <a:lnTo>
                    <a:pt x="5818632" y="18275"/>
                  </a:lnTo>
                  <a:lnTo>
                    <a:pt x="5818632" y="188963"/>
                  </a:lnTo>
                  <a:lnTo>
                    <a:pt x="9144" y="188963"/>
                  </a:lnTo>
                  <a:lnTo>
                    <a:pt x="9144" y="18275"/>
                  </a:lnTo>
                  <a:lnTo>
                    <a:pt x="0" y="18275"/>
                  </a:lnTo>
                  <a:lnTo>
                    <a:pt x="0" y="188963"/>
                  </a:lnTo>
                  <a:lnTo>
                    <a:pt x="0" y="198107"/>
                  </a:lnTo>
                  <a:lnTo>
                    <a:pt x="9144" y="198107"/>
                  </a:lnTo>
                  <a:lnTo>
                    <a:pt x="5818632" y="198107"/>
                  </a:lnTo>
                  <a:lnTo>
                    <a:pt x="5827776" y="198107"/>
                  </a:lnTo>
                  <a:lnTo>
                    <a:pt x="5827776" y="188963"/>
                  </a:lnTo>
                  <a:lnTo>
                    <a:pt x="5827776" y="18275"/>
                  </a:lnTo>
                  <a:lnTo>
                    <a:pt x="5827776" y="9131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297939" y="4423359"/>
            <a:ext cx="5825490" cy="514731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"А"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HAREC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№33</a:t>
            </a:r>
            <a:endParaRPr sz="1100">
              <a:latin typeface="Courier New"/>
              <a:cs typeface="Courier New"/>
            </a:endParaRPr>
          </a:p>
          <a:p>
            <a:pPr marL="12700" marR="1057910">
              <a:lnSpc>
                <a:spcPts val="130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гармонизированного </a:t>
            </a:r>
            <a:r>
              <a:rPr dirty="0" sz="1100">
                <a:latin typeface="Times New Roman"/>
                <a:cs typeface="Times New Roman"/>
              </a:rPr>
              <a:t>радиолюбительского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HAREC?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 </a:t>
            </a:r>
            <a:r>
              <a:rPr dirty="0" sz="1100" spc="-20">
                <a:latin typeface="Times New Roman"/>
                <a:cs typeface="Times New Roman"/>
              </a:rPr>
              <a:t>Вене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Заочно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Европейского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комитета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адресу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http://www.ero.dk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Женеве</a:t>
            </a:r>
            <a:endParaRPr sz="1100">
              <a:latin typeface="Times New Roman"/>
              <a:cs typeface="Times New Roman"/>
            </a:endParaRPr>
          </a:p>
          <a:p>
            <a:pPr marL="160655" marR="151130" indent="-142240">
              <a:lnSpc>
                <a:spcPct val="98800"/>
              </a:lnSpc>
              <a:spcBef>
                <a:spcPts val="114"/>
              </a:spcBef>
              <a:buSzPct val="72727"/>
              <a:buFont typeface="Courier New"/>
              <a:buAutoNum type="alphaLcParenR" startAt="3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существует.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организует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национальные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экзамены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темами,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№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рекомендаций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T/R61-</a:t>
            </a:r>
            <a:r>
              <a:rPr dirty="0" sz="1100" spc="-25">
                <a:latin typeface="Times New Roman"/>
                <a:cs typeface="Times New Roman"/>
              </a:rPr>
              <a:t>02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№34</a:t>
            </a:r>
            <a:endParaRPr sz="1100">
              <a:latin typeface="Courier New"/>
              <a:cs typeface="Courier New"/>
            </a:endParaRPr>
          </a:p>
          <a:p>
            <a:pPr marL="12700" marR="65976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гражданин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гармонизированного </a:t>
            </a:r>
            <a:r>
              <a:rPr dirty="0" sz="1100">
                <a:latin typeface="Times New Roman"/>
                <a:cs typeface="Times New Roman"/>
              </a:rPr>
              <a:t>радиолюбительского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пределами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организации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60655" marR="217804" indent="-142240">
              <a:lnSpc>
                <a:spcPct val="98200"/>
              </a:lnSpc>
              <a:spcBef>
                <a:spcPts val="16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гражданин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(класс),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CEPT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100">
              <a:latin typeface="Times New Roman"/>
              <a:cs typeface="Times New Roman"/>
            </a:endParaRPr>
          </a:p>
          <a:p>
            <a:pPr marL="292735" marR="284480" indent="6096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Нормативные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правовые акты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Российской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Федерации,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касающиеся </a:t>
            </a:r>
            <a:r>
              <a:rPr dirty="0" sz="1300" b="1">
                <a:latin typeface="Times New Roman"/>
                <a:cs typeface="Times New Roman"/>
              </a:rPr>
              <a:t>использования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радиочастотного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спектра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службы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518159"/>
            <a:ext cx="5828030" cy="198120"/>
            <a:chOff x="1304544" y="518159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5181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5273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5181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1304544" y="1776983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473151"/>
            <a:ext cx="5825490" cy="272605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№35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№36</a:t>
            </a:r>
            <a:endParaRPr sz="1100">
              <a:latin typeface="Courier New"/>
              <a:cs typeface="Courier New"/>
            </a:endParaRPr>
          </a:p>
          <a:p>
            <a:pPr marL="12700" marR="196215">
              <a:lnSpc>
                <a:spcPct val="982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требовании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Продолжать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местоположение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3366515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№37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304544" y="5772911"/>
            <a:ext cx="5828030" cy="201295"/>
            <a:chOff x="1304544" y="5772911"/>
            <a:chExt cx="5828030" cy="201295"/>
          </a:xfrm>
        </p:grpSpPr>
        <p:sp>
          <p:nvSpPr>
            <p:cNvPr id="10" name="object 10" descr=""/>
            <p:cNvSpPr/>
            <p:nvPr/>
          </p:nvSpPr>
          <p:spPr>
            <a:xfrm>
              <a:off x="1304544" y="577291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13688" y="578205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04544" y="5772911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1304544" y="7196328"/>
            <a:ext cx="5828030" cy="198120"/>
            <a:chOff x="1304544" y="7196328"/>
            <a:chExt cx="5828030" cy="198120"/>
          </a:xfrm>
        </p:grpSpPr>
        <p:sp>
          <p:nvSpPr>
            <p:cNvPr id="14" name="object 14" descr=""/>
            <p:cNvSpPr/>
            <p:nvPr/>
          </p:nvSpPr>
          <p:spPr>
            <a:xfrm>
              <a:off x="1304544" y="7196340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31"/>
                  </a:lnTo>
                  <a:lnTo>
                    <a:pt x="0" y="18275"/>
                  </a:lnTo>
                  <a:lnTo>
                    <a:pt x="9144" y="18275"/>
                  </a:lnTo>
                  <a:lnTo>
                    <a:pt x="9144" y="9131"/>
                  </a:lnTo>
                  <a:lnTo>
                    <a:pt x="5818632" y="9131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13688" y="720547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04544" y="7196340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31"/>
                  </a:lnTo>
                  <a:lnTo>
                    <a:pt x="5818632" y="18275"/>
                  </a:lnTo>
                  <a:lnTo>
                    <a:pt x="5818632" y="188963"/>
                  </a:lnTo>
                  <a:lnTo>
                    <a:pt x="9144" y="188963"/>
                  </a:lnTo>
                  <a:lnTo>
                    <a:pt x="9144" y="18275"/>
                  </a:lnTo>
                  <a:lnTo>
                    <a:pt x="0" y="18275"/>
                  </a:lnTo>
                  <a:lnTo>
                    <a:pt x="0" y="188963"/>
                  </a:lnTo>
                  <a:lnTo>
                    <a:pt x="0" y="198107"/>
                  </a:lnTo>
                  <a:lnTo>
                    <a:pt x="9144" y="198107"/>
                  </a:lnTo>
                  <a:lnTo>
                    <a:pt x="5818632" y="198107"/>
                  </a:lnTo>
                  <a:lnTo>
                    <a:pt x="5827776" y="198107"/>
                  </a:lnTo>
                  <a:lnTo>
                    <a:pt x="5827776" y="188963"/>
                  </a:lnTo>
                  <a:lnTo>
                    <a:pt x="5827776" y="18275"/>
                  </a:lnTo>
                  <a:lnTo>
                    <a:pt x="5827776" y="9131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1304544" y="8619743"/>
            <a:ext cx="5828030" cy="198120"/>
            <a:chOff x="1304544" y="8619743"/>
            <a:chExt cx="5828030" cy="198120"/>
          </a:xfrm>
        </p:grpSpPr>
        <p:sp>
          <p:nvSpPr>
            <p:cNvPr id="18" name="object 18" descr=""/>
            <p:cNvSpPr/>
            <p:nvPr/>
          </p:nvSpPr>
          <p:spPr>
            <a:xfrm>
              <a:off x="1304544" y="861974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13688" y="8628887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304544" y="861974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1297939" y="3535172"/>
            <a:ext cx="5836920" cy="61595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638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спутниковая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Федерации?</a:t>
            </a:r>
            <a:endParaRPr sz="1100">
              <a:latin typeface="Times New Roman"/>
              <a:cs typeface="Times New Roman"/>
            </a:endParaRPr>
          </a:p>
          <a:p>
            <a:pPr marL="160655" marR="97155" indent="-142240">
              <a:lnSpc>
                <a:spcPct val="991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улучшении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мастерства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обслуживающего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персонала,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поощрения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визитов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60655" marR="363855" indent="-142240">
              <a:lnSpc>
                <a:spcPts val="127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бесплатными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мобильными.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радиосхем,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разработчиков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радиосхем</a:t>
            </a:r>
            <a:endParaRPr sz="1100">
              <a:latin typeface="Times New Roman"/>
              <a:cs typeface="Times New Roman"/>
            </a:endParaRPr>
          </a:p>
          <a:p>
            <a:pPr marL="160655" marR="5080" indent="-142240">
              <a:lnSpc>
                <a:spcPct val="97600"/>
              </a:lnSpc>
              <a:spcBef>
                <a:spcPts val="17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самореализации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сфере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радиоспорта,</a:t>
            </a:r>
            <a:r>
              <a:rPr dirty="0" sz="1100" spc="500">
                <a:latin typeface="Times New Roman"/>
                <a:cs typeface="Times New Roman"/>
              </a:rPr>
              <a:t> 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изучения,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исследования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экспериментального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новых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технологий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видов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творчества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молодежи,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социальной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реабилитации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ограниченными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возможностями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запрещённых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тем</a:t>
            </a:r>
            <a:endParaRPr sz="1100">
              <a:latin typeface="Times New Roman"/>
              <a:cs typeface="Times New Roman"/>
            </a:endParaRPr>
          </a:p>
          <a:p>
            <a:pPr marL="160655" marR="238760" indent="-142240">
              <a:lnSpc>
                <a:spcPts val="1270"/>
              </a:lnSpc>
              <a:spcBef>
                <a:spcPts val="229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Политика,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религия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коммерческая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реклама,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высказывания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экстремистского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характера,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политика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№39</a:t>
            </a:r>
            <a:endParaRPr sz="1100">
              <a:latin typeface="Courier New"/>
              <a:cs typeface="Courier New"/>
            </a:endParaRPr>
          </a:p>
          <a:p>
            <a:pPr marL="12700" marR="55626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службы?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составляющие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тайну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прослушивании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№40</a:t>
            </a:r>
            <a:endParaRPr sz="1100">
              <a:latin typeface="Courier New"/>
              <a:cs typeface="Courier New"/>
            </a:endParaRPr>
          </a:p>
          <a:p>
            <a:pPr marL="12700" marR="17018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контролирует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Главный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(ФГУП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ГРЧЦ)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(СРР)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697991"/>
            <a:ext cx="5828030" cy="201295"/>
            <a:chOff x="1304544" y="697991"/>
            <a:chExt cx="5828030" cy="201295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69799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70713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697991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4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300"/>
                  </a:lnTo>
                  <a:close/>
                </a:path>
                <a:path w="5828030" h="201294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297939" y="337820"/>
            <a:ext cx="5825490" cy="14535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125"/>
              </a:spcBef>
            </a:pPr>
            <a:r>
              <a:rPr dirty="0" sz="900">
                <a:latin typeface="Courier New"/>
                <a:cs typeface="Courier New"/>
              </a:rPr>
              <a:t>d)</a:t>
            </a: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Шесть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19613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№42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304544" y="3380232"/>
            <a:ext cx="5828030" cy="198120"/>
            <a:chOff x="1304544" y="3380232"/>
            <a:chExt cx="5828030" cy="198120"/>
          </a:xfrm>
        </p:grpSpPr>
        <p:sp>
          <p:nvSpPr>
            <p:cNvPr id="9" name="object 9" descr=""/>
            <p:cNvSpPr/>
            <p:nvPr/>
          </p:nvSpPr>
          <p:spPr>
            <a:xfrm>
              <a:off x="1304544" y="338023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13688" y="338937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04544" y="338023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1304544" y="4803647"/>
            <a:ext cx="5828030" cy="198120"/>
            <a:chOff x="1304544" y="4803647"/>
            <a:chExt cx="5828030" cy="198120"/>
          </a:xfrm>
        </p:grpSpPr>
        <p:sp>
          <p:nvSpPr>
            <p:cNvPr id="13" name="object 13" descr=""/>
            <p:cNvSpPr/>
            <p:nvPr/>
          </p:nvSpPr>
          <p:spPr>
            <a:xfrm>
              <a:off x="1304544" y="480364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13688" y="481279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04544" y="480364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297939" y="2133091"/>
            <a:ext cx="5825490" cy="39281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89535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ограничений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один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№43</a:t>
            </a:r>
            <a:endParaRPr sz="1100">
              <a:latin typeface="Courier New"/>
              <a:cs typeface="Courier New"/>
            </a:endParaRPr>
          </a:p>
          <a:p>
            <a:pPr marL="12700" marR="889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наибольшие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Четвёртая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«Экстра»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«Супер»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№44</a:t>
            </a:r>
            <a:endParaRPr sz="1100">
              <a:latin typeface="Courier New"/>
              <a:cs typeface="Courier New"/>
            </a:endParaRPr>
          </a:p>
          <a:p>
            <a:pPr marL="12700" marR="74612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любительским </a:t>
            </a:r>
            <a:r>
              <a:rPr dirty="0" sz="1100">
                <a:latin typeface="Times New Roman"/>
                <a:cs typeface="Times New Roman"/>
              </a:rPr>
              <a:t>радиостанциям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ограничена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Десять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09116" y="622858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№45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1304544" y="765047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1297939" y="6400291"/>
            <a:ext cx="5825490" cy="31635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35369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любительских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метров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УКВ-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метров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№46</a:t>
            </a:r>
            <a:endParaRPr sz="1100">
              <a:latin typeface="Courier New"/>
              <a:cs typeface="Courier New"/>
            </a:endParaRPr>
          </a:p>
          <a:p>
            <a:pPr marL="12700" marR="13906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60655" marR="922019" indent="-142240">
              <a:lnSpc>
                <a:spcPts val="1300"/>
              </a:lnSpc>
              <a:spcBef>
                <a:spcPts val="6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60655" marR="53657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	запрещено</a:t>
            </a:r>
            <a:endParaRPr sz="1100">
              <a:latin typeface="Times New Roman"/>
              <a:cs typeface="Times New Roman"/>
            </a:endParaRPr>
          </a:p>
          <a:p>
            <a:pPr marL="160655" marR="51562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  <a:p>
            <a:pPr marL="160655" marR="210820" indent="-142240">
              <a:lnSpc>
                <a:spcPts val="1270"/>
              </a:lnSpc>
              <a:spcBef>
                <a:spcPts val="16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518159"/>
            <a:ext cx="5828030" cy="198120"/>
            <a:chOff x="1304544" y="518159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5181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5273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5181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304544" y="2267711"/>
            <a:ext cx="5828030" cy="198120"/>
            <a:chOff x="1304544" y="2267711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226771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227685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226771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1304544" y="3526535"/>
            <a:ext cx="5828030" cy="198120"/>
            <a:chOff x="1304544" y="3526535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352653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353567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352653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1304544" y="4949952"/>
            <a:ext cx="5828030" cy="198120"/>
            <a:chOff x="1304544" y="4949952"/>
            <a:chExt cx="5828030" cy="198120"/>
          </a:xfrm>
        </p:grpSpPr>
        <p:sp>
          <p:nvSpPr>
            <p:cNvPr id="15" name="object 15" descr=""/>
            <p:cNvSpPr/>
            <p:nvPr/>
          </p:nvSpPr>
          <p:spPr>
            <a:xfrm>
              <a:off x="1304544" y="494995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13688" y="495909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04544" y="494995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1297939" y="473151"/>
            <a:ext cx="5825490" cy="573468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№47</a:t>
            </a:r>
            <a:endParaRPr sz="1100">
              <a:latin typeface="Courier New"/>
              <a:cs typeface="Courier New"/>
            </a:endParaRPr>
          </a:p>
          <a:p>
            <a:pPr marL="12700" marR="59309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60655" marR="121285" indent="-142240">
              <a:lnSpc>
                <a:spcPts val="1300"/>
              </a:lnSpc>
              <a:spcBef>
                <a:spcPts val="6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60655" marR="425450" indent="-142240">
              <a:lnSpc>
                <a:spcPts val="127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суффикс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приставка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№49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"Роман-Жук-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Дмитрий-Анна-</a:t>
            </a:r>
            <a:r>
              <a:rPr dirty="0" sz="1100" spc="-10">
                <a:latin typeface="Times New Roman"/>
                <a:cs typeface="Times New Roman"/>
              </a:rPr>
              <a:t>Василий"?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RG3DAV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RV3DAW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RW3DAV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RQ3DAW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"Роман-Знак-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Дмитрий-Галина-</a:t>
            </a:r>
            <a:r>
              <a:rPr dirty="0" sz="1100" spc="-10">
                <a:latin typeface="Times New Roman"/>
                <a:cs typeface="Times New Roman"/>
              </a:rPr>
              <a:t>Зинаида"?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RZ3DGX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RX3DGZ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RZ3DGZ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RZ3DHZ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309116" y="6377940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1304544" y="7796796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88963"/>
                </a:lnTo>
                <a:lnTo>
                  <a:pt x="9144" y="188963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88963"/>
                </a:lnTo>
                <a:lnTo>
                  <a:pt x="0" y="195059"/>
                </a:lnTo>
                <a:lnTo>
                  <a:pt x="9144" y="195059"/>
                </a:lnTo>
                <a:lnTo>
                  <a:pt x="5818632" y="195059"/>
                </a:lnTo>
                <a:lnTo>
                  <a:pt x="5827776" y="195059"/>
                </a:lnTo>
                <a:lnTo>
                  <a:pt x="5827776" y="188963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1304544" y="9052559"/>
            <a:ext cx="5828030" cy="198120"/>
            <a:chOff x="1304544" y="9052559"/>
            <a:chExt cx="5828030" cy="198120"/>
          </a:xfrm>
        </p:grpSpPr>
        <p:sp>
          <p:nvSpPr>
            <p:cNvPr id="22" name="object 22" descr=""/>
            <p:cNvSpPr/>
            <p:nvPr/>
          </p:nvSpPr>
          <p:spPr>
            <a:xfrm>
              <a:off x="1304544" y="90525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313688" y="90617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304544" y="90525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88"/>
                  </a:lnTo>
                  <a:lnTo>
                    <a:pt x="5827776" y="18300"/>
                  </a:lnTo>
                  <a:close/>
                </a:path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1297939" y="6546595"/>
            <a:ext cx="5825490" cy="3044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"Ульяна-Анна-Три-</a:t>
            </a:r>
            <a:r>
              <a:rPr dirty="0" sz="1100" spc="-10">
                <a:latin typeface="Times New Roman"/>
                <a:cs typeface="Times New Roman"/>
              </a:rPr>
              <a:t>Щука-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Жук-Иван-</a:t>
            </a:r>
            <a:r>
              <a:rPr dirty="0" sz="1100" spc="-10">
                <a:latin typeface="Times New Roman"/>
                <a:cs typeface="Times New Roman"/>
              </a:rPr>
              <a:t>Краткий"?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UA3QVJ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UA3QVI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UA3VQJ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UA3VQIK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UA9AAA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UN8AAA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US5AAA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UK8AAA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№53</a:t>
            </a:r>
            <a:endParaRPr sz="1100">
              <a:latin typeface="Courier New"/>
              <a:cs typeface="Courier New"/>
            </a:endParaRPr>
          </a:p>
          <a:p>
            <a:pPr marL="12700" marR="47498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автомобиле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судне?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0129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UA3AA/mm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UA3AA/m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UA3AA/s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UA3AA/z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использовал</a:t>
            </a:r>
            <a:r>
              <a:rPr dirty="0" sz="1100" spc="3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Э.Т.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Кренкель?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RAEM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UW3DI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UA1FA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R1FL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510027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№55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304544" y="3764279"/>
            <a:ext cx="5828030" cy="198120"/>
            <a:chOff x="1304544" y="3764279"/>
            <a:chExt cx="5828030" cy="198120"/>
          </a:xfrm>
        </p:grpSpPr>
        <p:sp>
          <p:nvSpPr>
            <p:cNvPr id="6" name="object 6" descr=""/>
            <p:cNvSpPr/>
            <p:nvPr/>
          </p:nvSpPr>
          <p:spPr>
            <a:xfrm>
              <a:off x="1304544" y="376427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13688" y="377342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04544" y="376427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1304544" y="5184647"/>
            <a:ext cx="5828030" cy="201295"/>
            <a:chOff x="1304544" y="5184647"/>
            <a:chExt cx="5828030" cy="201295"/>
          </a:xfrm>
        </p:grpSpPr>
        <p:sp>
          <p:nvSpPr>
            <p:cNvPr id="10" name="object 10" descr=""/>
            <p:cNvSpPr/>
            <p:nvPr/>
          </p:nvSpPr>
          <p:spPr>
            <a:xfrm>
              <a:off x="1304544" y="518464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13688" y="519379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04544" y="5184647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92024"/>
                  </a:lnTo>
                  <a:lnTo>
                    <a:pt x="9144" y="192024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92024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24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297939" y="2678684"/>
            <a:ext cx="5825490" cy="359917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Кому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RAEM?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Лбов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Ф.А.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Кренкель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Э.Т.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Кудрявцев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Ю.Н.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Лаповок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Я.С.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№56</a:t>
            </a:r>
            <a:endParaRPr sz="1100">
              <a:latin typeface="Courier New"/>
              <a:cs typeface="Courier New"/>
            </a:endParaRPr>
          </a:p>
          <a:p>
            <a:pPr marL="12700" marR="19748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ветерану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Великой </a:t>
            </a:r>
            <a:r>
              <a:rPr dirty="0" sz="1100">
                <a:latin typeface="Times New Roman"/>
                <a:cs typeface="Times New Roman"/>
              </a:rPr>
              <a:t>Отечественной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войны?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R3DAAD/B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№57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R3DAAD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645109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6619747"/>
            <a:ext cx="475869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RZ9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R9,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UI9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309116" y="770686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№59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297939" y="7878571"/>
            <a:ext cx="540639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295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UA3AA/QRP?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Нельзя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определить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менее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09116" y="9130283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297939" y="9298940"/>
            <a:ext cx="5678170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любительскую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"SOS"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"MAYDAY"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радиочастотах,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671830" cy="57721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2755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447291"/>
            <a:ext cx="5352415" cy="141351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>
              <a:lnSpc>
                <a:spcPct val="988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ведущий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требовании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первичной основе?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Продолжать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местоположение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302818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3202939"/>
            <a:ext cx="5535295" cy="20720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26225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спутниковая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Федерации?</a:t>
            </a:r>
            <a:endParaRPr sz="1100">
              <a:latin typeface="Times New Roman"/>
              <a:cs typeface="Times New Roman"/>
            </a:endParaRPr>
          </a:p>
          <a:p>
            <a:pPr algn="just" marL="121285" marR="68580" indent="-90805">
              <a:lnSpc>
                <a:spcPts val="132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бесплатными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мобильными.</a:t>
            </a:r>
            <a:endParaRPr sz="1100">
              <a:latin typeface="Times New Roman"/>
              <a:cs typeface="Times New Roman"/>
            </a:endParaRPr>
          </a:p>
          <a:p>
            <a:pPr algn="just" marL="127000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радиосхем,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разработчиков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радиосхем</a:t>
            </a:r>
            <a:endParaRPr sz="1100">
              <a:latin typeface="Times New Roman"/>
              <a:cs typeface="Times New Roman"/>
            </a:endParaRPr>
          </a:p>
          <a:p>
            <a:pPr algn="just" marL="121285" marR="163830" indent="-90805">
              <a:lnSpc>
                <a:spcPct val="98200"/>
              </a:lnSpc>
              <a:spcBef>
                <a:spcPts val="12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улучшении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состояния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сетей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мастерства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обслуживающего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персонала,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также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поощрения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визитов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30175" marR="5080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самореализации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сфере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радиоспорта,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изучения,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исследования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экспериментального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технологий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творчества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молодежи,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социальной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реабилитации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ограниченными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возможностями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5445252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5616955"/>
            <a:ext cx="559689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политика</a:t>
            </a:r>
            <a:endParaRPr sz="1100">
              <a:latin typeface="Times New Roman"/>
              <a:cs typeface="Times New Roman"/>
            </a:endParaRPr>
          </a:p>
          <a:p>
            <a:pPr marL="127000" marR="508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Политика,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религия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коммерческая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реклама,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высказывания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экстремистского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характера,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запрещённых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68686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7040371"/>
            <a:ext cx="529272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1206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службы?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составляющие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тайну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прослушивании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829513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8466835"/>
            <a:ext cx="5562600" cy="9017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контролирует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Роскомнадзор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(СРР)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61149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службам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(через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15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минут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штормовое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предупреждение</a:t>
            </a:r>
            <a:endParaRPr sz="1100">
              <a:latin typeface="Times New Roman"/>
              <a:cs typeface="Times New Roman"/>
            </a:endParaRPr>
          </a:p>
          <a:p>
            <a:pPr marL="160020" marR="5080" indent="-142240">
              <a:lnSpc>
                <a:spcPts val="1270"/>
              </a:lnSpc>
              <a:spcBef>
                <a:spcPts val="229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жизни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здоровью 	граждан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2091"/>
            <a:ext cx="392366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музыку?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кроме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музыкальных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вечернее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время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8392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№62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010915"/>
            <a:ext cx="5427980" cy="141097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самостоятельно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билета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020" marR="119380" indent="-142240">
              <a:lnSpc>
                <a:spcPct val="982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эксплуатационной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квалификации,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5918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760467"/>
            <a:ext cx="5640705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образует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Территориальное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радиочастотам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60020" marR="508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Главного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также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округов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филиалов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Республиках,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краях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областях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17677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№64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7598676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88963"/>
                </a:lnTo>
                <a:lnTo>
                  <a:pt x="9144" y="188963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88963"/>
                </a:lnTo>
                <a:lnTo>
                  <a:pt x="0" y="198107"/>
                </a:lnTo>
                <a:lnTo>
                  <a:pt x="9144" y="198107"/>
                </a:lnTo>
                <a:lnTo>
                  <a:pt x="5818632" y="198107"/>
                </a:lnTo>
                <a:lnTo>
                  <a:pt x="5827776" y="198107"/>
                </a:lnTo>
                <a:lnTo>
                  <a:pt x="5827776" y="188963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6351523"/>
            <a:ext cx="5825490" cy="25019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19939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(РЭС),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получить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два: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жительства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дачу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№65</a:t>
            </a:r>
            <a:endParaRPr sz="1100">
              <a:latin typeface="Courier New"/>
              <a:cs typeface="Courier New"/>
            </a:endParaRPr>
          </a:p>
          <a:p>
            <a:pPr marL="12700" marR="20764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личным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9026652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9195307"/>
            <a:ext cx="5477510" cy="5270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Эксплуатация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(лицензии),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если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(обязательна)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влечет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административное </a:t>
            </a:r>
            <a:r>
              <a:rPr dirty="0" sz="1100">
                <a:latin typeface="Times New Roman"/>
                <a:cs typeface="Times New Roman"/>
              </a:rPr>
              <a:t>наказание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виде: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1411224"/>
            <a:ext cx="5828030" cy="198120"/>
            <a:chOff x="1304544" y="1411224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141122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142036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141122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297939" y="337820"/>
            <a:ext cx="5825490" cy="23310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60020" marR="777875" indent="-142240">
              <a:lnSpc>
                <a:spcPts val="1300"/>
              </a:lnSpc>
              <a:spcBef>
                <a:spcPts val="185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Наложение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штрафа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конфискацией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таковой.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Предупреждение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письменной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форме.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Лишение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предоставленного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года.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арест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срок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пятнадцати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суток.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№67</a:t>
            </a:r>
            <a:endParaRPr sz="1100">
              <a:latin typeface="Courier New"/>
              <a:cs typeface="Courier New"/>
            </a:endParaRPr>
          </a:p>
          <a:p>
            <a:pPr marL="12700" marR="50355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радиосвязей?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Министерства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(МВД)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Госинспекции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(ГИЭ)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Постановлением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(ППРФ)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28392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№68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304544" y="4751832"/>
            <a:ext cx="5828030" cy="198120"/>
            <a:chOff x="1304544" y="4751832"/>
            <a:chExt cx="5828030" cy="198120"/>
          </a:xfrm>
        </p:grpSpPr>
        <p:sp>
          <p:nvSpPr>
            <p:cNvPr id="9" name="object 9" descr=""/>
            <p:cNvSpPr/>
            <p:nvPr/>
          </p:nvSpPr>
          <p:spPr>
            <a:xfrm>
              <a:off x="1304544" y="475183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13688" y="476097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04544" y="475183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1304544" y="6339840"/>
            <a:ext cx="5828030" cy="198120"/>
            <a:chOff x="1304544" y="6339840"/>
            <a:chExt cx="5828030" cy="198120"/>
          </a:xfrm>
        </p:grpSpPr>
        <p:sp>
          <p:nvSpPr>
            <p:cNvPr id="13" name="object 13" descr=""/>
            <p:cNvSpPr/>
            <p:nvPr/>
          </p:nvSpPr>
          <p:spPr>
            <a:xfrm>
              <a:off x="1304544" y="633983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13688" y="634898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04544" y="633983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1304544" y="7763256"/>
            <a:ext cx="5828030" cy="198120"/>
            <a:chOff x="1304544" y="7763256"/>
            <a:chExt cx="5828030" cy="198120"/>
          </a:xfrm>
        </p:grpSpPr>
        <p:sp>
          <p:nvSpPr>
            <p:cNvPr id="17" name="object 17" descr=""/>
            <p:cNvSpPr/>
            <p:nvPr/>
          </p:nvSpPr>
          <p:spPr>
            <a:xfrm>
              <a:off x="1304544" y="7763256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13688" y="777240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04544" y="7763256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 descr=""/>
          <p:cNvGrpSpPr/>
          <p:nvPr/>
        </p:nvGrpSpPr>
        <p:grpSpPr>
          <a:xfrm>
            <a:off x="1304544" y="9351264"/>
            <a:ext cx="5828030" cy="198120"/>
            <a:chOff x="1304544" y="9351264"/>
            <a:chExt cx="5828030" cy="198120"/>
          </a:xfrm>
        </p:grpSpPr>
        <p:sp>
          <p:nvSpPr>
            <p:cNvPr id="21" name="object 21" descr=""/>
            <p:cNvSpPr/>
            <p:nvPr/>
          </p:nvSpPr>
          <p:spPr>
            <a:xfrm>
              <a:off x="1304544" y="9351264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313688" y="936040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304544" y="9351264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300"/>
                  </a:lnTo>
                  <a:close/>
                </a:path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1297939" y="3010915"/>
            <a:ext cx="5834380" cy="671131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1447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(категории),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зарегистрированной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переданной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доверенности?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доверенность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заверена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нотариально</a:t>
            </a:r>
            <a:endParaRPr sz="1100">
              <a:latin typeface="Times New Roman"/>
              <a:cs typeface="Times New Roman"/>
            </a:endParaRPr>
          </a:p>
          <a:p>
            <a:pPr marL="160655" marR="20066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Нет.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указанного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о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№69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опознавания?</a:t>
            </a:r>
            <a:endParaRPr sz="1100">
              <a:latin typeface="Times New Roman"/>
              <a:cs typeface="Times New Roman"/>
            </a:endParaRPr>
          </a:p>
          <a:p>
            <a:pPr marL="160655" marR="5080" indent="-142240">
              <a:lnSpc>
                <a:spcPts val="1300"/>
              </a:lnSpc>
              <a:spcBef>
                <a:spcPts val="11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осуществление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60655" marR="102870" indent="-142240">
              <a:lnSpc>
                <a:spcPts val="1300"/>
              </a:lnSpc>
              <a:spcBef>
                <a:spcPts val="13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№70</a:t>
            </a:r>
            <a:endParaRPr sz="1100">
              <a:latin typeface="Courier New"/>
              <a:cs typeface="Courier New"/>
            </a:endParaRPr>
          </a:p>
          <a:p>
            <a:pPr marL="12700" marR="40132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аппаратный журнал?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цифровыми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стационарной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местными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корреспондентами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№71</a:t>
            </a:r>
            <a:endParaRPr sz="1100">
              <a:latin typeface="Courier New"/>
              <a:cs typeface="Courier New"/>
            </a:endParaRPr>
          </a:p>
          <a:p>
            <a:pPr marL="12700" marR="187960">
              <a:lnSpc>
                <a:spcPts val="1300"/>
              </a:lnSpc>
              <a:spcBef>
                <a:spcPts val="2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рапорта</a:t>
            </a:r>
            <a:endParaRPr sz="1100">
              <a:latin typeface="Times New Roman"/>
              <a:cs typeface="Times New Roman"/>
            </a:endParaRPr>
          </a:p>
          <a:p>
            <a:pPr marL="160655" marR="332740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местонахождение,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краткая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любительского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1411224"/>
            <a:ext cx="5828030" cy="198120"/>
            <a:chOff x="1304544" y="1411224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141122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142036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141122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304544" y="2670048"/>
            <a:ext cx="5828030" cy="198120"/>
            <a:chOff x="1304544" y="2670048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267004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267919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267004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1304544" y="4093464"/>
            <a:ext cx="5828030" cy="198120"/>
            <a:chOff x="1304544" y="4093464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409346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410260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409346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297939" y="328675"/>
            <a:ext cx="5825490" cy="51873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радиомаяка?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радиомаяков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ведётся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Список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допущенных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выключения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потребляемый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№73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храниться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шести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месяцев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начат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Вечно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№74</a:t>
            </a:r>
            <a:endParaRPr sz="1100">
              <a:latin typeface="Courier New"/>
              <a:cs typeface="Courier New"/>
            </a:endParaRPr>
          </a:p>
          <a:p>
            <a:pPr marL="12700" marR="21018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>
                <a:latin typeface="Times New Roman"/>
                <a:cs typeface="Times New Roman"/>
              </a:rPr>
              <a:t>отдельного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проведённых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компьютера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бумажном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носителе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№75</a:t>
            </a:r>
            <a:endParaRPr sz="1100">
              <a:latin typeface="Courier New"/>
              <a:cs typeface="Courier New"/>
            </a:endParaRPr>
          </a:p>
          <a:p>
            <a:pPr marL="12700" marR="74041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какую-</a:t>
            </a:r>
            <a:r>
              <a:rPr dirty="0" sz="1100" spc="-20">
                <a:latin typeface="Times New Roman"/>
                <a:cs typeface="Times New Roman"/>
              </a:rPr>
              <a:t>либо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обязательной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информацию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Нельзя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60655" marR="238760" indent="-142240">
              <a:lnSpc>
                <a:spcPts val="130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568604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1304544" y="726947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7" name="object 17" descr=""/>
          <p:cNvGrpSpPr/>
          <p:nvPr/>
        </p:nvGrpSpPr>
        <p:grpSpPr>
          <a:xfrm>
            <a:off x="1304544" y="8525256"/>
            <a:ext cx="5828030" cy="198120"/>
            <a:chOff x="1304544" y="8525256"/>
            <a:chExt cx="5828030" cy="198120"/>
          </a:xfrm>
        </p:grpSpPr>
        <p:sp>
          <p:nvSpPr>
            <p:cNvPr id="18" name="object 18" descr=""/>
            <p:cNvSpPr/>
            <p:nvPr/>
          </p:nvSpPr>
          <p:spPr>
            <a:xfrm>
              <a:off x="1304544" y="8525256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13688" y="853440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304544" y="8525256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1297939" y="5854700"/>
            <a:ext cx="5825490" cy="37636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5816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частотной </a:t>
            </a:r>
            <a:r>
              <a:rPr dirty="0" sz="1100">
                <a:latin typeface="Times New Roman"/>
                <a:cs typeface="Times New Roman"/>
              </a:rPr>
              <a:t>модуляцией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(FM)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радиолюбительских спутников?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144.0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144.5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145,206-145,594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№77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518159"/>
            <a:ext cx="5828030" cy="198120"/>
            <a:chOff x="1304544" y="518159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5181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5273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5181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1304544" y="1776983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1304544" y="3032760"/>
            <a:ext cx="5828030" cy="198120"/>
            <a:chOff x="1304544" y="3032760"/>
            <a:chExt cx="5828030" cy="198120"/>
          </a:xfrm>
        </p:grpSpPr>
        <p:sp>
          <p:nvSpPr>
            <p:cNvPr id="8" name="object 8" descr=""/>
            <p:cNvSpPr/>
            <p:nvPr/>
          </p:nvSpPr>
          <p:spPr>
            <a:xfrm>
              <a:off x="1304544" y="30327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3688" y="304190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04544" y="30327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297939" y="473151"/>
            <a:ext cx="5825490" cy="381762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№79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регулярно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Морзе?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Телеметрию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№81</a:t>
            </a:r>
            <a:endParaRPr sz="1100">
              <a:latin typeface="Courier New"/>
              <a:cs typeface="Courier New"/>
            </a:endParaRPr>
          </a:p>
          <a:p>
            <a:pPr marL="12700" marR="622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пользуются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преимуществом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любительский ретранслятор?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Стационарные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Иностранные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Носимые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возимые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Местные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44577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№82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304544" y="587959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297939" y="4632452"/>
            <a:ext cx="5825490" cy="266954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4000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потребоваться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одновременно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№83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60655" marR="198755" indent="-142240">
              <a:lnSpc>
                <a:spcPct val="982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7469123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304544" y="9052559"/>
            <a:ext cx="5828030" cy="198120"/>
            <a:chOff x="1304544" y="9052559"/>
            <a:chExt cx="5828030" cy="198120"/>
          </a:xfrm>
        </p:grpSpPr>
        <p:sp>
          <p:nvSpPr>
            <p:cNvPr id="17" name="object 17" descr=""/>
            <p:cNvSpPr/>
            <p:nvPr/>
          </p:nvSpPr>
          <p:spPr>
            <a:xfrm>
              <a:off x="1304544" y="90525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13688" y="90617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04544" y="90525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88"/>
                  </a:lnTo>
                  <a:lnTo>
                    <a:pt x="5827776" y="18300"/>
                  </a:lnTo>
                  <a:close/>
                </a:path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297939" y="7640828"/>
            <a:ext cx="5825490" cy="1959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60020" marR="198755" indent="-142240">
              <a:lnSpc>
                <a:spcPct val="99100"/>
              </a:lnSpc>
              <a:spcBef>
                <a:spcPts val="130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№85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395983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30473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60020" marR="198755" indent="-142240">
              <a:lnSpc>
                <a:spcPct val="98200"/>
              </a:lnSpc>
              <a:spcBef>
                <a:spcPts val="140"/>
              </a:spcBef>
              <a:buSzPct val="72727"/>
              <a:buFont typeface="Courier New"/>
              <a:buAutoNum type="alphaLcParenR" startAt="2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№86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60020" marR="198755" indent="-142240">
              <a:lnSpc>
                <a:spcPct val="982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100">
              <a:latin typeface="Times New Roman"/>
              <a:cs typeface="Times New Roman"/>
            </a:endParaRPr>
          </a:p>
          <a:p>
            <a:pPr marL="2423160" marR="226695" indent="-219202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Правила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процедуры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установления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радиосвязи, ведения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окончания радиообмена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537203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304544" y="478840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304544" y="6047232"/>
            <a:ext cx="5828030" cy="198120"/>
            <a:chOff x="1304544" y="6047232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604723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605637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604723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1304544" y="7964423"/>
            <a:ext cx="5828030" cy="198120"/>
            <a:chOff x="1304544" y="7964423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796442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7973567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796442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297939" y="3705859"/>
            <a:ext cx="5825490" cy="60102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(CQ)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«приём»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придуманный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«ник»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имя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Убедиться,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вызов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перевести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№89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отвечать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1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1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дважды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1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60655" marR="27305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 startAt="4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№90</a:t>
            </a:r>
            <a:endParaRPr sz="1100">
              <a:latin typeface="Courier New"/>
              <a:cs typeface="Courier New"/>
            </a:endParaRPr>
          </a:p>
          <a:p>
            <a:pPr marL="12700" marR="5588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радиооператоров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желающих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частоту?</a:t>
            </a:r>
            <a:endParaRPr sz="1100">
              <a:latin typeface="Times New Roman"/>
              <a:cs typeface="Times New Roman"/>
            </a:endParaRPr>
          </a:p>
          <a:p>
            <a:pPr marL="160655" marR="7620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 </a:t>
            </a:r>
            <a:r>
              <a:rPr dirty="0" sz="1100" spc="-10">
                <a:latin typeface="Times New Roman"/>
                <a:cs typeface="Times New Roman"/>
              </a:rPr>
              <a:t>оператору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больше</a:t>
            </a:r>
            <a:endParaRPr sz="1100">
              <a:latin typeface="Times New Roman"/>
              <a:cs typeface="Times New Roman"/>
            </a:endParaRPr>
          </a:p>
          <a:p>
            <a:pPr marL="160655" marR="309245" indent="-142240">
              <a:lnSpc>
                <a:spcPts val="1300"/>
              </a:lnSpc>
              <a:spcBef>
                <a:spcPts val="15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60655" marR="101600" indent="-142240">
              <a:lnSpc>
                <a:spcPts val="1300"/>
              </a:lnSpc>
              <a:spcBef>
                <a:spcPts val="13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низшей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высшей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518159"/>
            <a:ext cx="5828030" cy="198120"/>
            <a:chOff x="1304544" y="518159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5181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5273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5181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304544" y="1938527"/>
            <a:ext cx="5828030" cy="198120"/>
            <a:chOff x="1304544" y="1938527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193852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194767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193852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1297939" y="473151"/>
            <a:ext cx="5825490" cy="255841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выбирать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60020" marR="316865" indent="-142240">
              <a:lnSpc>
                <a:spcPts val="1300"/>
              </a:lnSpc>
              <a:spcBef>
                <a:spcPts val="204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достаточную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уверенного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границами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3201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04544" y="478535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1304544" y="6044184"/>
            <a:ext cx="5828030" cy="198120"/>
            <a:chOff x="1304544" y="6044184"/>
            <a:chExt cx="5828030" cy="198120"/>
          </a:xfrm>
        </p:grpSpPr>
        <p:sp>
          <p:nvSpPr>
            <p:cNvPr id="14" name="object 14" descr=""/>
            <p:cNvSpPr/>
            <p:nvPr/>
          </p:nvSpPr>
          <p:spPr>
            <a:xfrm>
              <a:off x="1304544" y="604418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13688" y="605332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04544" y="604418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1297939" y="3373627"/>
            <a:ext cx="5825490" cy="39281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9334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сразу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60655" marR="57594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продолжения 	радиообмена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продолжить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голосовыми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№95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31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даются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системе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разбираемость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09116" y="7469123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1304544" y="8891016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1297939" y="7640828"/>
            <a:ext cx="5825490" cy="1959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дБ..."?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Повторите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децибел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линейности</a:t>
            </a:r>
            <a:endParaRPr sz="1100">
              <a:latin typeface="Times New Roman"/>
              <a:cs typeface="Times New Roman"/>
            </a:endParaRPr>
          </a:p>
          <a:p>
            <a:pPr marL="160020" marR="10858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относительной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значение,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отметку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«S»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увеличилась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№97</a:t>
            </a:r>
            <a:endParaRPr sz="1100">
              <a:latin typeface="Courier New"/>
              <a:cs typeface="Courier New"/>
            </a:endParaRPr>
          </a:p>
          <a:p>
            <a:pPr marL="12700" marR="250190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передаваемая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полностью?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57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0637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19945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599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39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№98</a:t>
            </a:r>
            <a:endParaRPr sz="1100">
              <a:latin typeface="Courier New"/>
              <a:cs typeface="Courier New"/>
            </a:endParaRPr>
          </a:p>
          <a:p>
            <a:pPr marL="12700" marR="25019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отдельные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49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59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73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49173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5" b="1">
                <a:latin typeface="Courier New"/>
                <a:cs typeface="Courier New"/>
              </a:rPr>
              <a:t>№99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663444"/>
            <a:ext cx="578675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5056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304544" y="5169407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3919220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или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кодовые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фонетического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алфавита?</a:t>
            </a:r>
            <a:endParaRPr sz="1100">
              <a:latin typeface="Times New Roman"/>
              <a:cs typeface="Times New Roman"/>
            </a:endParaRPr>
          </a:p>
          <a:p>
            <a:pPr marL="160655" marR="229235" indent="-142240">
              <a:lnSpc>
                <a:spcPts val="1300"/>
              </a:lnSpc>
              <a:spcBef>
                <a:spcPts val="10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разборчивости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8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вызова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597395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№102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766052"/>
            <a:ext cx="470090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ультракоротковолновым?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85317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304544" y="9275064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297939" y="8024876"/>
            <a:ext cx="5825490" cy="162115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191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он </a:t>
            </a:r>
            <a:r>
              <a:rPr dirty="0" sz="1100">
                <a:latin typeface="Times New Roman"/>
                <a:cs typeface="Times New Roman"/>
              </a:rPr>
              <a:t>знает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Подождать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даст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73",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разговор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ретрансляторе?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1411224"/>
            <a:ext cx="5828030" cy="198120"/>
            <a:chOff x="1304544" y="1411224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141122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142036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141122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304544" y="2999232"/>
            <a:ext cx="5828030" cy="198120"/>
            <a:chOff x="1304544" y="2999232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299923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300837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299923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1304544" y="4422647"/>
            <a:ext cx="5828030" cy="198120"/>
            <a:chOff x="1304544" y="4422647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442264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443179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442264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297939" y="337820"/>
            <a:ext cx="5825490" cy="53428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60655" marR="260985" indent="-142240">
              <a:lnSpc>
                <a:spcPts val="1300"/>
              </a:lnSpc>
              <a:spcBef>
                <a:spcPts val="18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передать: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брэк!",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хотите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участие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разговоре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перекрыть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Дождаться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передачами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№105</a:t>
            </a:r>
            <a:endParaRPr sz="1100">
              <a:latin typeface="Courier New"/>
              <a:cs typeface="Courier New"/>
            </a:endParaRPr>
          </a:p>
          <a:p>
            <a:pPr marL="12700" marR="43180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Почему следует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любительского ретранслятора?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репитера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успеть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журнале</a:t>
            </a:r>
            <a:endParaRPr sz="1100">
              <a:latin typeface="Times New Roman"/>
              <a:cs typeface="Times New Roman"/>
            </a:endParaRPr>
          </a:p>
          <a:p>
            <a:pPr marL="160655" marR="720725" indent="-142240">
              <a:lnSpc>
                <a:spcPts val="1300"/>
              </a:lnSpc>
              <a:spcBef>
                <a:spcPts val="15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послушать,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кто-либо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еще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воспользоваться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№106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короткими?</a:t>
            </a:r>
            <a:endParaRPr sz="1100">
              <a:latin typeface="Times New Roman"/>
              <a:cs typeface="Times New Roman"/>
            </a:endParaRPr>
          </a:p>
          <a:p>
            <a:pPr marL="160655" marR="360045" indent="-142240">
              <a:lnSpc>
                <a:spcPts val="1300"/>
              </a:lnSpc>
              <a:spcBef>
                <a:spcPts val="11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Длинные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могут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затруднить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пользование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ситуации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проверить,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отключился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слушающим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операторам-</a:t>
            </a:r>
            <a:r>
              <a:rPr dirty="0" sz="1100" spc="-10">
                <a:latin typeface="Times New Roman"/>
                <a:cs typeface="Times New Roman"/>
              </a:rPr>
              <a:t>нерадиолюбителям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расстояния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№107</a:t>
            </a:r>
            <a:endParaRPr sz="1100">
              <a:latin typeface="Courier New"/>
              <a:cs typeface="Courier New"/>
            </a:endParaRPr>
          </a:p>
          <a:p>
            <a:pPr marL="12700" marR="2032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Зачем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ретранслятор,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спутнике,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необходимо </a:t>
            </a:r>
            <a:r>
              <a:rPr dirty="0" sz="1100">
                <a:latin typeface="Times New Roman"/>
                <a:cs typeface="Times New Roman"/>
              </a:rPr>
              <a:t>контролировать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излучаемую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допплеровский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сдвиг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было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хорошо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слышно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избежать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перегрузки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(транспондера)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58475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№108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304544" y="7104888"/>
            <a:ext cx="5828030" cy="198120"/>
            <a:chOff x="1304544" y="7104888"/>
            <a:chExt cx="5828030" cy="198120"/>
          </a:xfrm>
        </p:grpSpPr>
        <p:sp>
          <p:nvSpPr>
            <p:cNvPr id="17" name="object 17" descr=""/>
            <p:cNvSpPr/>
            <p:nvPr/>
          </p:nvSpPr>
          <p:spPr>
            <a:xfrm>
              <a:off x="1304544" y="710488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13688" y="711403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04544" y="710488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/>
          <p:nvPr/>
        </p:nvSpPr>
        <p:spPr>
          <a:xfrm>
            <a:off x="1304544" y="836371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1297939" y="6019291"/>
            <a:ext cx="5825490" cy="34378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"радиосвязь"?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QSL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QSO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№109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"изменение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QRG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"прекращение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№111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304544" y="1609344"/>
            <a:ext cx="5828030" cy="198120"/>
            <a:chOff x="1304544" y="1609344"/>
            <a:chExt cx="5828030" cy="198120"/>
          </a:xfrm>
        </p:grpSpPr>
        <p:sp>
          <p:nvSpPr>
            <p:cNvPr id="4" name="object 4" descr=""/>
            <p:cNvSpPr/>
            <p:nvPr/>
          </p:nvSpPr>
          <p:spPr>
            <a:xfrm>
              <a:off x="1304544" y="160934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13688" y="161848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04544" y="160934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297939" y="526796"/>
            <a:ext cx="5825490" cy="2175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"атмосферные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"помехи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287273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3044444"/>
            <a:ext cx="522478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(менее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41285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304544" y="5385815"/>
            <a:ext cx="5828030" cy="198120"/>
            <a:chOff x="1304544" y="5385815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538581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539495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538581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297939" y="4300220"/>
            <a:ext cx="5825490" cy="25050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№115</a:t>
            </a:r>
            <a:endParaRPr sz="1100">
              <a:latin typeface="Courier New"/>
              <a:cs typeface="Courier New"/>
            </a:endParaRPr>
          </a:p>
          <a:p>
            <a:pPr marL="12700" marR="56324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периодичностью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 радиосвязи,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начале</a:t>
            </a:r>
            <a:endParaRPr sz="1100">
              <a:latin typeface="Times New Roman"/>
              <a:cs typeface="Times New Roman"/>
            </a:endParaRPr>
          </a:p>
          <a:p>
            <a:pPr marL="160655" marR="236220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 радиосвязи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десять 	минут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 радиосвязи,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конце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309116" y="6978395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№116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1304544" y="8778240"/>
            <a:ext cx="5828030" cy="201295"/>
            <a:chOff x="1304544" y="8778240"/>
            <a:chExt cx="5828030" cy="201295"/>
          </a:xfrm>
        </p:grpSpPr>
        <p:sp>
          <p:nvSpPr>
            <p:cNvPr id="18" name="object 18" descr=""/>
            <p:cNvSpPr/>
            <p:nvPr/>
          </p:nvSpPr>
          <p:spPr>
            <a:xfrm>
              <a:off x="1304544" y="8778240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13688" y="878738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304544" y="8778240"/>
              <a:ext cx="5828030" cy="201295"/>
            </a:xfrm>
            <a:custGeom>
              <a:avLst/>
              <a:gdLst/>
              <a:ahLst/>
              <a:cxnLst/>
              <a:rect l="l" t="t" r="r" b="b"/>
              <a:pathLst>
                <a:path w="5828030" h="201295">
                  <a:moveTo>
                    <a:pt x="9144" y="18288"/>
                  </a:moveTo>
                  <a:lnTo>
                    <a:pt x="0" y="18288"/>
                  </a:lnTo>
                  <a:lnTo>
                    <a:pt x="0" y="192024"/>
                  </a:lnTo>
                  <a:lnTo>
                    <a:pt x="9144" y="192024"/>
                  </a:lnTo>
                  <a:lnTo>
                    <a:pt x="9144" y="18288"/>
                  </a:lnTo>
                  <a:close/>
                </a:path>
                <a:path w="5828030" h="201295">
                  <a:moveTo>
                    <a:pt x="5827776" y="192036"/>
                  </a:moveTo>
                  <a:lnTo>
                    <a:pt x="5818632" y="192036"/>
                  </a:lnTo>
                  <a:lnTo>
                    <a:pt x="9144" y="192036"/>
                  </a:lnTo>
                  <a:lnTo>
                    <a:pt x="0" y="192036"/>
                  </a:lnTo>
                  <a:lnTo>
                    <a:pt x="0" y="201168"/>
                  </a:lnTo>
                  <a:lnTo>
                    <a:pt x="9144" y="201168"/>
                  </a:lnTo>
                  <a:lnTo>
                    <a:pt x="5818632" y="201168"/>
                  </a:lnTo>
                  <a:lnTo>
                    <a:pt x="5827776" y="201168"/>
                  </a:lnTo>
                  <a:lnTo>
                    <a:pt x="5827776" y="192036"/>
                  </a:lnTo>
                  <a:close/>
                </a:path>
                <a:path w="5828030" h="201295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92024"/>
                  </a:lnTo>
                  <a:lnTo>
                    <a:pt x="5827776" y="192024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1297939" y="7147052"/>
            <a:ext cx="5825490" cy="2544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(QSL)?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оплате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услуг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карточка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Визитная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подтверждающий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2026920" marR="357505" indent="-166116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(телефония,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телеграфия,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цифровые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7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связи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и </a:t>
            </a:r>
            <a:r>
              <a:rPr dirty="0" sz="1300" b="1">
                <a:latin typeface="Times New Roman"/>
                <a:cs typeface="Times New Roman"/>
              </a:rPr>
              <a:t>передача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изображений)</a:t>
            </a:r>
            <a:endParaRPr sz="13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124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№117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бесед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интересные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темы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новостей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радиоспорту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8656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37820"/>
            <a:ext cx="5825490" cy="162115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47345" marR="678180" indent="-329565">
              <a:lnSpc>
                <a:spcPts val="1300"/>
              </a:lnSpc>
              <a:spcBef>
                <a:spcPts val="185"/>
              </a:spcBef>
            </a:pPr>
            <a:r>
              <a:rPr dirty="0" sz="900">
                <a:latin typeface="Courier New"/>
                <a:cs typeface="Courier New"/>
              </a:rPr>
              <a:t>d)</a:t>
            </a: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мобильных радиостанций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«телеграф»?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125979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№119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304544" y="3380232"/>
            <a:ext cx="5828030" cy="198120"/>
            <a:chOff x="1304544" y="3380232"/>
            <a:chExt cx="5828030" cy="198120"/>
          </a:xfrm>
        </p:grpSpPr>
        <p:sp>
          <p:nvSpPr>
            <p:cNvPr id="6" name="object 6" descr=""/>
            <p:cNvSpPr/>
            <p:nvPr/>
          </p:nvSpPr>
          <p:spPr>
            <a:xfrm>
              <a:off x="1304544" y="338023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13688" y="338937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04544" y="338023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1304544" y="463905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97939" y="2294636"/>
            <a:ext cx="5825490" cy="34378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«частотная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«амплитудная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голоса?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PSK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AM,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5899403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№122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6068059"/>
            <a:ext cx="5816600" cy="14820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2484120" marR="5080" indent="-2459990">
              <a:lnSpc>
                <a:spcPts val="1540"/>
              </a:lnSpc>
            </a:pPr>
            <a:r>
              <a:rPr dirty="0" sz="1300" b="1">
                <a:latin typeface="Times New Roman"/>
                <a:cs typeface="Times New Roman"/>
              </a:rPr>
              <a:t>Теория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(передатчики,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приемники,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антенны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распространение радиоволн)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770686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304544" y="912875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1297939" y="7878571"/>
            <a:ext cx="5825490" cy="1791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усилитель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(PREAMP),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головных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телефонах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аттенюатор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(АТТ)?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322516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Главный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(ФГУП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ГРЧЦ)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91287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084579"/>
            <a:ext cx="368300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Шесть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16865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77696" y="359359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2803" y="2343403"/>
            <a:ext cx="5578475" cy="25082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64897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ts val="1300"/>
              </a:lnSpc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ограничений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один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№26</a:t>
            </a:r>
            <a:endParaRPr sz="1100">
              <a:latin typeface="Times New Roman"/>
              <a:cs typeface="Times New Roman"/>
            </a:endParaRPr>
          </a:p>
          <a:p>
            <a:pPr marL="12700" marR="419734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наибольшие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возможности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«Экстра»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Четвёртая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«Супер»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Первая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02157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5193284"/>
            <a:ext cx="508381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производить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любительским </a:t>
            </a:r>
            <a:r>
              <a:rPr dirty="0" sz="1100">
                <a:latin typeface="Times New Roman"/>
                <a:cs typeface="Times New Roman"/>
              </a:rPr>
              <a:t>радиостанциям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10">
                <a:latin typeface="Times New Roman"/>
                <a:cs typeface="Times New Roman"/>
              </a:rPr>
              <a:t> ограничена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Десять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6448044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6619747"/>
            <a:ext cx="547624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любительских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метров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УКВ-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метров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787145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8043164"/>
            <a:ext cx="5514340" cy="13957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радиолюбителям,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21285" marR="2101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  <a:p>
            <a:pPr marL="127000" marR="617220" indent="-96520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21285" marR="231140" indent="-90805">
              <a:lnSpc>
                <a:spcPts val="1300"/>
              </a:lnSpc>
              <a:spcBef>
                <a:spcPts val="14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	запрещено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0637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304544" y="2322576"/>
            <a:ext cx="5828030" cy="198120"/>
            <a:chOff x="1304544" y="2322576"/>
            <a:chExt cx="5828030" cy="198120"/>
          </a:xfrm>
        </p:grpSpPr>
        <p:sp>
          <p:nvSpPr>
            <p:cNvPr id="4" name="object 4" descr=""/>
            <p:cNvSpPr/>
            <p:nvPr/>
          </p:nvSpPr>
          <p:spPr>
            <a:xfrm>
              <a:off x="1304544" y="232257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13688" y="233172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04544" y="232257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304544" y="3910584"/>
            <a:ext cx="5828030" cy="198120"/>
            <a:chOff x="1304544" y="3910584"/>
            <a:chExt cx="5828030" cy="198120"/>
          </a:xfrm>
        </p:grpSpPr>
        <p:sp>
          <p:nvSpPr>
            <p:cNvPr id="8" name="object 8" descr=""/>
            <p:cNvSpPr/>
            <p:nvPr/>
          </p:nvSpPr>
          <p:spPr>
            <a:xfrm>
              <a:off x="1304544" y="391058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3688" y="391972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04544" y="391058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/>
          <p:nvPr/>
        </p:nvSpPr>
        <p:spPr>
          <a:xfrm>
            <a:off x="1304544" y="5169407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1304544" y="6425184"/>
            <a:ext cx="5828030" cy="198120"/>
            <a:chOff x="1304544" y="6425184"/>
            <a:chExt cx="5828030" cy="198120"/>
          </a:xfrm>
        </p:grpSpPr>
        <p:sp>
          <p:nvSpPr>
            <p:cNvPr id="13" name="object 13" descr=""/>
            <p:cNvSpPr/>
            <p:nvPr/>
          </p:nvSpPr>
          <p:spPr>
            <a:xfrm>
              <a:off x="1304544" y="642518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13688" y="643432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04544" y="642518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297939" y="326846"/>
            <a:ext cx="5825490" cy="735901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недостаточной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№125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(PROC,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COMP)?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всегда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динамическим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голос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попадает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постороннего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шума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№126</a:t>
            </a:r>
            <a:endParaRPr sz="1100">
              <a:latin typeface="Courier New"/>
              <a:cs typeface="Courier New"/>
            </a:endParaRPr>
          </a:p>
          <a:p>
            <a:pPr marL="12700" marR="13208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строя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выходного каскада?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высокоомных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телефонов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низкоомных</a:t>
            </a:r>
            <a:endParaRPr sz="1100">
              <a:latin typeface="Times New Roman"/>
              <a:cs typeface="Times New Roman"/>
            </a:endParaRPr>
          </a:p>
          <a:p>
            <a:pPr marL="160655" marR="51435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компьютера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нелицензионной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операционной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системой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Windows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отключенном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№127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Двухчастотный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линейности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Низкочастотный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передающийся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речью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субтон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(TONE,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CTCSS)?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№129</a:t>
            </a:r>
            <a:endParaRPr sz="1100">
              <a:latin typeface="Courier New"/>
              <a:cs typeface="Courier New"/>
            </a:endParaRPr>
          </a:p>
          <a:p>
            <a:pPr marL="12700" marR="499109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РТТ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(TRANSMIT, SEND)?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Отключится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09116" y="785317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1304544" y="9275064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1297939" y="8024876"/>
            <a:ext cx="5825490" cy="16211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общепринятая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цветовая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маркировка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проводов,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(трансивера)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Чёрный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красный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минус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(RIT)?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304544" y="2670048"/>
            <a:ext cx="5828030" cy="198120"/>
            <a:chOff x="1304544" y="2670048"/>
            <a:chExt cx="5828030" cy="198120"/>
          </a:xfrm>
        </p:grpSpPr>
        <p:sp>
          <p:nvSpPr>
            <p:cNvPr id="4" name="object 4" descr=""/>
            <p:cNvSpPr/>
            <p:nvPr/>
          </p:nvSpPr>
          <p:spPr>
            <a:xfrm>
              <a:off x="1304544" y="267004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13688" y="267919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04544" y="267004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1304544" y="3928871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326846"/>
            <a:ext cx="5825490" cy="48596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неизменной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Регулирует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Расстраивает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каскада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№132</a:t>
            </a:r>
            <a:endParaRPr sz="1100">
              <a:latin typeface="Courier New"/>
              <a:cs typeface="Courier New"/>
            </a:endParaRPr>
          </a:p>
          <a:p>
            <a:pPr marL="12700" marR="568960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включенной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управление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(VOX)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звук?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перейдёт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шумоподавитель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Выключится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№133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градуированном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«S»?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баллах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31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«PWR»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(«POWER»,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«Po»)?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приёмника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356859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№135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304544" y="6775704"/>
            <a:ext cx="5828030" cy="198120"/>
            <a:chOff x="1304544" y="6775704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6775704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678484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6775704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1304544" y="8196071"/>
            <a:ext cx="5828030" cy="198120"/>
            <a:chOff x="1304544" y="8196071"/>
            <a:chExt cx="5828030" cy="198120"/>
          </a:xfrm>
        </p:grpSpPr>
        <p:sp>
          <p:nvSpPr>
            <p:cNvPr id="15" name="object 15" descr=""/>
            <p:cNvSpPr/>
            <p:nvPr/>
          </p:nvSpPr>
          <p:spPr>
            <a:xfrm>
              <a:off x="1304544" y="819607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13688" y="820521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04544" y="8196071"/>
              <a:ext cx="5828030" cy="198755"/>
            </a:xfrm>
            <a:custGeom>
              <a:avLst/>
              <a:gdLst/>
              <a:ahLst/>
              <a:cxnLst/>
              <a:rect l="l" t="t" r="r" b="b"/>
              <a:pathLst>
                <a:path w="5828030" h="198754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32"/>
                  </a:lnTo>
                  <a:lnTo>
                    <a:pt x="9144" y="198132"/>
                  </a:lnTo>
                  <a:lnTo>
                    <a:pt x="5818632" y="198132"/>
                  </a:lnTo>
                  <a:lnTo>
                    <a:pt x="5827776" y="198132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1297939" y="5525515"/>
            <a:ext cx="5825490" cy="39312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3751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отображаются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«145.475.00».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14547500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Мегагерц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Мегагерц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475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килогерц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145475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герц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№136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31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автоматической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регулировки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усиления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(AGC)?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рычаг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телеграфного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манипулятора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плавность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вращения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ручки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настройки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принимаемые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громкости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Поддерживает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№137</a:t>
            </a:r>
            <a:endParaRPr sz="1100">
              <a:latin typeface="Courier New"/>
              <a:cs typeface="Courier New"/>
            </a:endParaRPr>
          </a:p>
          <a:p>
            <a:pPr marL="12700" marR="2222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76983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526796"/>
            <a:ext cx="5825490" cy="2505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222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показаниями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индикатора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(PWR)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SSB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увеличатся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показаний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предсказать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№139</a:t>
            </a:r>
            <a:endParaRPr sz="1100">
              <a:latin typeface="Courier New"/>
              <a:cs typeface="Courier New"/>
            </a:endParaRPr>
          </a:p>
          <a:p>
            <a:pPr marL="12700" marR="259715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микрофонного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Упадёт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искажениями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Ничего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произойдёт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будет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201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373627"/>
            <a:ext cx="40443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интерфейс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«САТ»?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 компьютером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4577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№141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304544" y="5715000"/>
            <a:ext cx="5828030" cy="198120"/>
            <a:chOff x="1304544" y="5715000"/>
            <a:chExt cx="5828030" cy="198120"/>
          </a:xfrm>
        </p:grpSpPr>
        <p:sp>
          <p:nvSpPr>
            <p:cNvPr id="9" name="object 9" descr=""/>
            <p:cNvSpPr/>
            <p:nvPr/>
          </p:nvSpPr>
          <p:spPr>
            <a:xfrm>
              <a:off x="1304544" y="571499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13688" y="572414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04544" y="571499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1297939" y="4632452"/>
            <a:ext cx="5825490" cy="2172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шумоподавитель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(SQUELCH,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SQL)?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 компьютером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Интернет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шума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переключает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кнопка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«USB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LSB»?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 работе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пониженный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Верхнюю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нижнюю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 работе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6978395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7147052"/>
            <a:ext cx="557593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полудуплекс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(QSK)?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каскада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уровнем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половину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приём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разнесённых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частотах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нажатиями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ключа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823417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№144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97939" y="8405876"/>
            <a:ext cx="5351145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громкого,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неразборчивого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Выключен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малошумящий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предварительный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(PREAMP)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расстройка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(RIT)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Неправильно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выбрана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полоса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чувствительность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№145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76983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8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526796"/>
            <a:ext cx="5825490" cy="17824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35115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промежуточной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подходит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SSB?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пропускания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№146</a:t>
            </a:r>
            <a:endParaRPr sz="1100">
              <a:latin typeface="Courier New"/>
              <a:cs typeface="Courier New"/>
            </a:endParaRPr>
          </a:p>
          <a:p>
            <a:pPr marL="12700" marR="280035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4?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55" y="2301239"/>
            <a:ext cx="2663132" cy="1813559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04036" y="4088079"/>
            <a:ext cx="2018664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501548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5184140"/>
            <a:ext cx="5550535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55" y="5538215"/>
            <a:ext cx="2663132" cy="1813560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1304544" y="8244840"/>
            <a:ext cx="5828030" cy="198120"/>
            <a:chOff x="1304544" y="8244840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8244840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825398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8244840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1297939" y="7322007"/>
            <a:ext cx="5825490" cy="146113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№148</a:t>
            </a:r>
            <a:endParaRPr sz="1100">
              <a:latin typeface="Courier New"/>
              <a:cs typeface="Courier New"/>
            </a:endParaRPr>
          </a:p>
          <a:p>
            <a:pPr marL="12700" marR="28003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55" y="350520"/>
            <a:ext cx="2663132" cy="181356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304036" y="2151379"/>
            <a:ext cx="2018664" cy="742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14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306476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№149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3233420"/>
            <a:ext cx="555053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блок,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обозначенный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155" y="3587496"/>
            <a:ext cx="2663132" cy="181356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1304544" y="6294120"/>
            <a:ext cx="5828030" cy="198120"/>
            <a:chOff x="1304544" y="6294120"/>
            <a:chExt cx="5828030" cy="198120"/>
          </a:xfrm>
        </p:grpSpPr>
        <p:sp>
          <p:nvSpPr>
            <p:cNvPr id="8" name="object 8" descr=""/>
            <p:cNvSpPr/>
            <p:nvPr/>
          </p:nvSpPr>
          <p:spPr>
            <a:xfrm>
              <a:off x="1304544" y="629411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3688" y="630326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04544" y="629411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297939" y="5385308"/>
            <a:ext cx="5825490" cy="14471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Модулятором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усилителем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4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Задающим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генератором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№150</a:t>
            </a:r>
            <a:endParaRPr sz="1100">
              <a:latin typeface="Courier New"/>
              <a:cs typeface="Courier New"/>
            </a:endParaRPr>
          </a:p>
          <a:p>
            <a:pPr marL="12700" marR="35877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42343" y="6821423"/>
            <a:ext cx="2866944" cy="1813560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304036" y="8608262"/>
            <a:ext cx="2180590" cy="7569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471795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0639" y="874775"/>
            <a:ext cx="2898648" cy="1813560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1304544" y="3617976"/>
            <a:ext cx="5828030" cy="198120"/>
            <a:chOff x="1304544" y="3617976"/>
            <a:chExt cx="5828030" cy="198120"/>
          </a:xfrm>
        </p:grpSpPr>
        <p:sp>
          <p:nvSpPr>
            <p:cNvPr id="6" name="object 6" descr=""/>
            <p:cNvSpPr/>
            <p:nvPr/>
          </p:nvSpPr>
          <p:spPr>
            <a:xfrm>
              <a:off x="1304544" y="361797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13688" y="362712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04544" y="361797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297939" y="2709163"/>
            <a:ext cx="5825490" cy="14471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4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№152</a:t>
            </a:r>
            <a:endParaRPr sz="1100">
              <a:latin typeface="Courier New"/>
              <a:cs typeface="Courier New"/>
            </a:endParaRPr>
          </a:p>
          <a:p>
            <a:pPr marL="12700" marR="35877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3?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42343" y="4145279"/>
            <a:ext cx="2866944" cy="1813560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1304544" y="6851904"/>
            <a:ext cx="5828030" cy="198120"/>
            <a:chOff x="1304544" y="6851904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6851904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686104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6851904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297939" y="5943091"/>
            <a:ext cx="5825490" cy="14471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4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№153</a:t>
            </a:r>
            <a:endParaRPr sz="1100">
              <a:latin typeface="Courier New"/>
              <a:cs typeface="Courier New"/>
            </a:endParaRPr>
          </a:p>
          <a:p>
            <a:pPr marL="12700" marR="35877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функциональной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изображён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супергетеродинный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приёмник.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блок, </a:t>
            </a:r>
            <a:r>
              <a:rPr dirty="0" sz="1100">
                <a:latin typeface="Times New Roman"/>
                <a:cs typeface="Times New Roman"/>
              </a:rPr>
              <a:t>обозначенный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5?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0639" y="7376159"/>
            <a:ext cx="2898648" cy="1813560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1304036" y="9210547"/>
            <a:ext cx="2180590" cy="3771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12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Смесителем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1163320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Детектором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Гетеродином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304544" y="2139695"/>
            <a:ext cx="5828030" cy="198120"/>
            <a:chOff x="1304544" y="2139695"/>
            <a:chExt cx="5828030" cy="198120"/>
          </a:xfrm>
        </p:grpSpPr>
        <p:sp>
          <p:nvSpPr>
            <p:cNvPr id="5" name="object 5" descr=""/>
            <p:cNvSpPr/>
            <p:nvPr/>
          </p:nvSpPr>
          <p:spPr>
            <a:xfrm>
              <a:off x="1304544" y="213969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13688" y="214883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04544" y="213969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1304544" y="3563111"/>
            <a:ext cx="5828030" cy="198120"/>
            <a:chOff x="1304544" y="3563111"/>
            <a:chExt cx="5828030" cy="198120"/>
          </a:xfrm>
        </p:grpSpPr>
        <p:sp>
          <p:nvSpPr>
            <p:cNvPr id="9" name="object 9" descr=""/>
            <p:cNvSpPr/>
            <p:nvPr/>
          </p:nvSpPr>
          <p:spPr>
            <a:xfrm>
              <a:off x="1304544" y="356311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13688" y="357225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04544" y="356311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1297939" y="1054100"/>
            <a:ext cx="5825490" cy="360235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пригодно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кабель,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Стальной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трос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№155</a:t>
            </a:r>
            <a:endParaRPr sz="1100">
              <a:latin typeface="Courier New"/>
              <a:cs typeface="Courier New"/>
            </a:endParaRPr>
          </a:p>
          <a:p>
            <a:pPr marL="12700" marR="1511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землёй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стене дома?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Однопроводную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Четырёхпроводную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№156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других?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Четырёхпроводная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Однопроводная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482650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304544" y="607771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1304544" y="7336535"/>
            <a:ext cx="5828030" cy="198120"/>
            <a:chOff x="1304544" y="7336535"/>
            <a:chExt cx="5828030" cy="198120"/>
          </a:xfrm>
        </p:grpSpPr>
        <p:sp>
          <p:nvSpPr>
            <p:cNvPr id="16" name="object 16" descr=""/>
            <p:cNvSpPr/>
            <p:nvPr/>
          </p:nvSpPr>
          <p:spPr>
            <a:xfrm>
              <a:off x="1304544" y="733653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13688" y="734567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04544" y="733653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1297939" y="4995164"/>
            <a:ext cx="5825490" cy="360235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работу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рассогласованной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антенной?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Резиновый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шланг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Пластмассовая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труба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Двухпроводная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понизить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Удлинить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длины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Укоротить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№159</a:t>
            </a:r>
            <a:endParaRPr sz="1100">
              <a:latin typeface="Courier New"/>
              <a:cs typeface="Courier New"/>
            </a:endParaRPr>
          </a:p>
          <a:p>
            <a:pPr marL="12700" marR="8445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резонансной частоте?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309116" y="8764523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297939" y="8933180"/>
            <a:ext cx="5782310" cy="7219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(«граунд-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плейн»)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30-36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2345690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23042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1054100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83121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высоко </a:t>
            </a:r>
            <a:r>
              <a:rPr dirty="0" sz="1100">
                <a:latin typeface="Times New Roman"/>
                <a:cs typeface="Times New Roman"/>
              </a:rPr>
              <a:t>подвешенного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диполя?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Полуволновый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диполь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№162</a:t>
            </a:r>
            <a:endParaRPr sz="1100">
              <a:latin typeface="Courier New"/>
              <a:cs typeface="Courier New"/>
            </a:endParaRPr>
          </a:p>
          <a:p>
            <a:pPr marL="12700" marR="151765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горизонтальной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плоскости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четвертьволновой </a:t>
            </a:r>
            <a:r>
              <a:rPr dirty="0" sz="1100">
                <a:latin typeface="Times New Roman"/>
                <a:cs typeface="Times New Roman"/>
              </a:rPr>
              <a:t>вертикальной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(«граунд-</a:t>
            </a:r>
            <a:r>
              <a:rPr dirty="0" sz="1100" spc="-10">
                <a:latin typeface="Times New Roman"/>
                <a:cs typeface="Times New Roman"/>
              </a:rPr>
              <a:t>плейн»)?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вдоль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Круговую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восьмёрки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перпендикулярно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полотну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Вертикальная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диаграммы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направленности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имеет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3227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№163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304544" y="5151120"/>
            <a:ext cx="5828030" cy="198120"/>
            <a:chOff x="1304544" y="5151120"/>
            <a:chExt cx="5828030" cy="198120"/>
          </a:xfrm>
        </p:grpSpPr>
        <p:sp>
          <p:nvSpPr>
            <p:cNvPr id="8" name="object 8" descr=""/>
            <p:cNvSpPr/>
            <p:nvPr/>
          </p:nvSpPr>
          <p:spPr>
            <a:xfrm>
              <a:off x="1304544" y="515111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3688" y="516026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04544" y="515111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1304544" y="6574535"/>
            <a:ext cx="5828030" cy="198120"/>
            <a:chOff x="1304544" y="6574535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657453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658367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657453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297939" y="3900932"/>
            <a:ext cx="5825490" cy="39312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показателем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широкополосности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20</a:t>
            </a:r>
            <a:endParaRPr sz="1100">
              <a:latin typeface="Times New Roman"/>
              <a:cs typeface="Times New Roman"/>
            </a:endParaRPr>
          </a:p>
          <a:p>
            <a:pPr marL="160655" marR="22987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полностью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перестаёт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принимать 	радиосигналы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сохраняет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работоспособность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Ширина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0,7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№164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расходуется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потери?</a:t>
            </a:r>
            <a:endParaRPr sz="1100">
              <a:latin typeface="Times New Roman"/>
              <a:cs typeface="Times New Roman"/>
            </a:endParaRPr>
          </a:p>
          <a:p>
            <a:pPr marL="109220" marR="325755" indent="-90805">
              <a:lnSpc>
                <a:spcPts val="1300"/>
              </a:lnSpc>
              <a:spcBef>
                <a:spcPts val="11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разъёмов,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присоединяется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передатчику,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Возвращается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назад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передатчик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нагрев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№165</a:t>
            </a:r>
            <a:endParaRPr sz="1100">
              <a:latin typeface="Courier New"/>
              <a:cs typeface="Courier New"/>
            </a:endParaRPr>
          </a:p>
          <a:p>
            <a:pPr marL="12700" marR="612775">
              <a:lnSpc>
                <a:spcPts val="1300"/>
              </a:lnSpc>
              <a:spcBef>
                <a:spcPts val="28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произойдёт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короткое </a:t>
            </a:r>
            <a:r>
              <a:rPr dirty="0" sz="1100">
                <a:latin typeface="Times New Roman"/>
                <a:cs typeface="Times New Roman"/>
              </a:rPr>
              <a:t>замыкание,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(единица)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309116" y="799947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297939" y="8168131"/>
            <a:ext cx="5825490" cy="14287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25527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оторвётся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каким </a:t>
            </a:r>
            <a:r>
              <a:rPr dirty="0" sz="1100">
                <a:latin typeface="Times New Roman"/>
                <a:cs typeface="Times New Roman"/>
              </a:rPr>
              <a:t>станет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малым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-1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(минус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единица)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Бесконечно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большим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1304544" y="9421368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188988"/>
                </a:moveTo>
                <a:lnTo>
                  <a:pt x="5818632" y="188988"/>
                </a:lnTo>
                <a:lnTo>
                  <a:pt x="9144" y="188988"/>
                </a:lnTo>
                <a:lnTo>
                  <a:pt x="0" y="188988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88"/>
                </a:lnTo>
                <a:close/>
              </a:path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45909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Справедливо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утверждение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 </a:t>
            </a:r>
            <a:r>
              <a:rPr dirty="0" sz="1100">
                <a:latin typeface="Times New Roman"/>
                <a:cs typeface="Times New Roman"/>
              </a:rPr>
              <a:t>дальность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возрастает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поднята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высоту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десяти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однополосная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№168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304544" y="2999232"/>
            <a:ext cx="5828030" cy="198120"/>
            <a:chOff x="1304544" y="2999232"/>
            <a:chExt cx="5828030" cy="198120"/>
          </a:xfrm>
        </p:grpSpPr>
        <p:sp>
          <p:nvSpPr>
            <p:cNvPr id="5" name="object 5" descr=""/>
            <p:cNvSpPr/>
            <p:nvPr/>
          </p:nvSpPr>
          <p:spPr>
            <a:xfrm>
              <a:off x="1304544" y="299923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13688" y="3008376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04544" y="299923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297939" y="1752091"/>
            <a:ext cx="5825490" cy="26695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механизмы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дальнего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присущи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радиоволнам?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Z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D</a:t>
            </a:r>
            <a:endParaRPr sz="1100">
              <a:latin typeface="Times New Roman"/>
              <a:cs typeface="Times New Roman"/>
            </a:endParaRPr>
          </a:p>
          <a:p>
            <a:pPr marL="160020" marR="120014" indent="-142240">
              <a:lnSpc>
                <a:spcPts val="1270"/>
              </a:lnSpc>
              <a:spcBef>
                <a:spcPts val="229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Рефракция,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инверсия,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радиоаврора,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Es,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25">
                <a:latin typeface="Times New Roman"/>
                <a:cs typeface="Times New Roman"/>
              </a:rPr>
              <a:t>от </a:t>
            </a:r>
            <a:r>
              <a:rPr dirty="0" sz="1100" spc="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Луны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метеоров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8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Ультракороткие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видимости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№169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60020" marR="450215" indent="-142240">
              <a:lnSpc>
                <a:spcPts val="1300"/>
              </a:lnSpc>
              <a:spcBef>
                <a:spcPts val="110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Фаренгейта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перехода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градусов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Цельсия</a:t>
            </a:r>
            <a:endParaRPr sz="1100">
              <a:latin typeface="Times New Roman"/>
              <a:cs typeface="Times New Roman"/>
            </a:endParaRPr>
          </a:p>
          <a:p>
            <a:pPr marL="160020" marR="22860" indent="-142240">
              <a:lnSpc>
                <a:spcPts val="1270"/>
              </a:lnSpc>
              <a:spcBef>
                <a:spcPts val="229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оказывается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5918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4760467"/>
            <a:ext cx="5807075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радиоаврора?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Выпадение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ледяных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игл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Отражение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приполярных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областей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бурь</a:t>
            </a:r>
            <a:endParaRPr sz="1100">
              <a:latin typeface="Times New Roman"/>
              <a:cs typeface="Times New Roman"/>
            </a:endParaRPr>
          </a:p>
          <a:p>
            <a:pPr marL="160020" marR="43180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оказывается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  <a:p>
            <a:pPr marL="160020" marR="5080" indent="-142240">
              <a:lnSpc>
                <a:spcPts val="1300"/>
              </a:lnSpc>
              <a:spcBef>
                <a:spcPts val="135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расположение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масс,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тёплый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оказывается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вверху,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холодный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внизу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17677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№171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1304544" y="7434071"/>
            <a:ext cx="5828030" cy="198120"/>
            <a:chOff x="1304544" y="7434071"/>
            <a:chExt cx="5828030" cy="198120"/>
          </a:xfrm>
        </p:grpSpPr>
        <p:sp>
          <p:nvSpPr>
            <p:cNvPr id="13" name="object 13" descr=""/>
            <p:cNvSpPr/>
            <p:nvPr/>
          </p:nvSpPr>
          <p:spPr>
            <a:xfrm>
              <a:off x="1304544" y="743407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13688" y="744321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04544" y="743407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297939" y="6351523"/>
            <a:ext cx="5825490" cy="2340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солнечный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цикл?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11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года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17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эффективным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достижения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дальности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передатчика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раза</a:t>
            </a:r>
            <a:endParaRPr sz="1100">
              <a:latin typeface="Times New Roman"/>
              <a:cs typeface="Times New Roman"/>
            </a:endParaRPr>
          </a:p>
          <a:p>
            <a:pPr marL="160020" marR="470534" indent="-142240">
              <a:lnSpc>
                <a:spcPts val="1270"/>
              </a:lnSpc>
              <a:spcBef>
                <a:spcPts val="200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вместо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четвертьволновой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штыревой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дБи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14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компрессора речевого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09116" y="88590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297939" y="9027668"/>
            <a:ext cx="4643120" cy="5575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наблюдается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инверсия?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температуре,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градусов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76516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Ночью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утром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суточном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ходе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давлении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ветре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304544" y="2139695"/>
            <a:ext cx="5828030" cy="198120"/>
            <a:chOff x="1304544" y="2139695"/>
            <a:chExt cx="5828030" cy="198120"/>
          </a:xfrm>
        </p:grpSpPr>
        <p:sp>
          <p:nvSpPr>
            <p:cNvPr id="5" name="object 5" descr=""/>
            <p:cNvSpPr/>
            <p:nvPr/>
          </p:nvSpPr>
          <p:spPr>
            <a:xfrm>
              <a:off x="1304544" y="213969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13688" y="214883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04544" y="213969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1304544" y="339851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108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108"/>
                </a:lnTo>
                <a:lnTo>
                  <a:pt x="5818632" y="6108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108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1054100"/>
            <a:ext cx="5825490" cy="34378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9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№175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символом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W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 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№176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46588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№177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304544" y="5916167"/>
            <a:ext cx="5828030" cy="198120"/>
            <a:chOff x="1304544" y="5916167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591616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592531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591616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18300"/>
                  </a:moveTo>
                  <a:lnTo>
                    <a:pt x="5818632" y="18300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300"/>
                  </a:lnTo>
                  <a:lnTo>
                    <a:pt x="0" y="18300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300"/>
                  </a:lnTo>
                  <a:close/>
                </a:path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/>
          <p:nvPr/>
        </p:nvSpPr>
        <p:spPr>
          <a:xfrm>
            <a:off x="1304544" y="7174991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6" name="object 16" descr=""/>
          <p:cNvGrpSpPr/>
          <p:nvPr/>
        </p:nvGrpSpPr>
        <p:grpSpPr>
          <a:xfrm>
            <a:off x="1304544" y="8430768"/>
            <a:ext cx="5828030" cy="198120"/>
            <a:chOff x="1304544" y="8430768"/>
            <a:chExt cx="5828030" cy="198120"/>
          </a:xfrm>
        </p:grpSpPr>
        <p:sp>
          <p:nvSpPr>
            <p:cNvPr id="17" name="object 17" descr=""/>
            <p:cNvSpPr/>
            <p:nvPr/>
          </p:nvSpPr>
          <p:spPr>
            <a:xfrm>
              <a:off x="1304544" y="8430768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13688" y="843991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04544" y="8430768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297939" y="4830572"/>
            <a:ext cx="5825490" cy="48577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потребляющая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тока?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Разомкнутая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Короткозамкнутая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Мертвая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Закрытая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№178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физическая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описывает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энергии?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№179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действует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цепи?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магнитном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поле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обеспечивает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электронами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вследствие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химической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реакции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препятствует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движению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электронов,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энергию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тепло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№180</a:t>
            </a:r>
            <a:endParaRPr sz="1100">
              <a:latin typeface="Courier New"/>
              <a:cs typeface="Courier New"/>
            </a:endParaRPr>
          </a:p>
          <a:p>
            <a:pPr marL="12700" marR="17907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(Напряжение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42036"/>
            <a:ext cx="4664710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23215" marR="5080" indent="-31115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074419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77696" y="2825495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52803" y="1246124"/>
            <a:ext cx="5578475" cy="26758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34671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21285" marR="32385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1, 2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30175" marR="184150" indent="-99695">
              <a:lnSpc>
                <a:spcPts val="1300"/>
              </a:lnSpc>
              <a:spcBef>
                <a:spcPts val="145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суффикс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приставка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408889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4260596"/>
            <a:ext cx="5306695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"Роман-Жук-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Дмитрий-Анна-</a:t>
            </a:r>
            <a:r>
              <a:rPr dirty="0" sz="1100" spc="-10">
                <a:latin typeface="Times New Roman"/>
                <a:cs typeface="Times New Roman"/>
              </a:rPr>
              <a:t>Василий"?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RQ3DAW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RV3DAW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RG3DAV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RW3DAV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55153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77696" y="6937247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377696" y="8363711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20">
                <a:moveTo>
                  <a:pt x="5562600" y="15252"/>
                </a:moveTo>
                <a:lnTo>
                  <a:pt x="5553456" y="15252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52"/>
                </a:lnTo>
                <a:close/>
              </a:path>
              <a:path w="5562600" h="198120">
                <a:moveTo>
                  <a:pt x="5562600" y="0"/>
                </a:move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352803" y="5687059"/>
            <a:ext cx="5578475" cy="37731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"Роман-Знак-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Дмитрий-Галина-</a:t>
            </a:r>
            <a:r>
              <a:rPr dirty="0" sz="1100" spc="-10">
                <a:latin typeface="Times New Roman"/>
                <a:cs typeface="Times New Roman"/>
              </a:rPr>
              <a:t>Зинаида"?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RX3DGZ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RZ3DHZ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RZ3DGX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RZ3DGZ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№34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"Ульяна-Анна-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Щука-Жук-Иван-</a:t>
            </a:r>
            <a:r>
              <a:rPr dirty="0" sz="1100" spc="-10">
                <a:latin typeface="Times New Roman"/>
                <a:cs typeface="Times New Roman"/>
              </a:rPr>
              <a:t>Краткий"?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UA3VQIK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UA3QVJ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UA3QVI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UA3VQJ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US5AAA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UN8AAA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UA9AAA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UK8AAA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518159"/>
            <a:ext cx="5828030" cy="198120"/>
            <a:chOff x="1304544" y="518159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5181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52730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5181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304544" y="1938527"/>
            <a:ext cx="5828030" cy="198120"/>
            <a:chOff x="1304544" y="1938527"/>
            <a:chExt cx="5828030" cy="198120"/>
          </a:xfrm>
        </p:grpSpPr>
        <p:sp>
          <p:nvSpPr>
            <p:cNvPr id="7" name="object 7" descr=""/>
            <p:cNvSpPr/>
            <p:nvPr/>
          </p:nvSpPr>
          <p:spPr>
            <a:xfrm>
              <a:off x="1304544" y="193852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313688" y="194767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04544" y="193852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1297939" y="473151"/>
            <a:ext cx="5825490" cy="255841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31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№181</a:t>
            </a:r>
            <a:endParaRPr sz="1100">
              <a:latin typeface="Courier New"/>
              <a:cs typeface="Courier New"/>
            </a:endParaRPr>
          </a:p>
          <a:p>
            <a:pPr marL="12700" marR="63944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вычислить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цепи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известных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значениях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*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умноженному 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напряжению,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(Ток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равен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сопротивлению,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деленному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меняющий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своё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направление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частотой?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устоявшейся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величины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32019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3373627"/>
            <a:ext cx="460311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текущий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направлении?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Изменчивый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Стабильный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44577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1304544" y="5715000"/>
            <a:ext cx="5828030" cy="198120"/>
            <a:chOff x="1304544" y="5715000"/>
            <a:chExt cx="5828030" cy="198120"/>
          </a:xfrm>
        </p:grpSpPr>
        <p:sp>
          <p:nvSpPr>
            <p:cNvPr id="15" name="object 15" descr=""/>
            <p:cNvSpPr/>
            <p:nvPr/>
          </p:nvSpPr>
          <p:spPr>
            <a:xfrm>
              <a:off x="1304544" y="571499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13688" y="572414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04544" y="571499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1297939" y="4632452"/>
            <a:ext cx="5825490" cy="2172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№185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309116" y="6978395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297939" y="7147052"/>
            <a:ext cx="264350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1300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09116" y="823417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97939" y="8405876"/>
            <a:ext cx="5825490" cy="1258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28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№188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1304544" y="9488423"/>
            <a:ext cx="5828030" cy="198120"/>
            <a:chOff x="1304544" y="9488423"/>
            <a:chExt cx="5828030" cy="198120"/>
          </a:xfrm>
        </p:grpSpPr>
        <p:sp>
          <p:nvSpPr>
            <p:cNvPr id="24" name="object 24" descr=""/>
            <p:cNvSpPr/>
            <p:nvPr/>
          </p:nvSpPr>
          <p:spPr>
            <a:xfrm>
              <a:off x="1304544" y="9488436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31"/>
                  </a:lnTo>
                  <a:lnTo>
                    <a:pt x="0" y="18275"/>
                  </a:lnTo>
                  <a:lnTo>
                    <a:pt x="9144" y="18275"/>
                  </a:lnTo>
                  <a:lnTo>
                    <a:pt x="9144" y="9131"/>
                  </a:lnTo>
                  <a:lnTo>
                    <a:pt x="5818632" y="9131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313688" y="9497567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304544" y="9488436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31"/>
                  </a:lnTo>
                  <a:lnTo>
                    <a:pt x="5818632" y="18275"/>
                  </a:lnTo>
                  <a:lnTo>
                    <a:pt x="5818632" y="188963"/>
                  </a:lnTo>
                  <a:lnTo>
                    <a:pt x="9144" y="188963"/>
                  </a:lnTo>
                  <a:lnTo>
                    <a:pt x="9144" y="18275"/>
                  </a:lnTo>
                  <a:lnTo>
                    <a:pt x="0" y="18275"/>
                  </a:lnTo>
                  <a:lnTo>
                    <a:pt x="0" y="188963"/>
                  </a:lnTo>
                  <a:lnTo>
                    <a:pt x="0" y="198107"/>
                  </a:lnTo>
                  <a:lnTo>
                    <a:pt x="9144" y="198107"/>
                  </a:lnTo>
                  <a:lnTo>
                    <a:pt x="5818632" y="198107"/>
                  </a:lnTo>
                  <a:lnTo>
                    <a:pt x="5827776" y="198107"/>
                  </a:lnTo>
                  <a:lnTo>
                    <a:pt x="5827776" y="188963"/>
                  </a:lnTo>
                  <a:lnTo>
                    <a:pt x="5827776" y="18275"/>
                  </a:lnTo>
                  <a:lnTo>
                    <a:pt x="5827776" y="9131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304544" y="1411224"/>
            <a:ext cx="5828030" cy="198120"/>
            <a:chOff x="1304544" y="1411224"/>
            <a:chExt cx="5828030" cy="198120"/>
          </a:xfrm>
        </p:grpSpPr>
        <p:sp>
          <p:nvSpPr>
            <p:cNvPr id="3" name="object 3" descr=""/>
            <p:cNvSpPr/>
            <p:nvPr/>
          </p:nvSpPr>
          <p:spPr>
            <a:xfrm>
              <a:off x="1304544" y="141122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313688" y="142036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04544" y="141122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297939" y="328675"/>
            <a:ext cx="5825490" cy="23406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увеличивается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превращается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электромагнитную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волну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изменяется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радиоволны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уменьшается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№189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боковая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однополосной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(SSB)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Times New Roman"/>
                <a:cs typeface="Times New Roman"/>
              </a:rPr>
              <a:t>диапазонах?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Верхней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Подавленной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Нижней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Центральной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283921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№190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304544" y="4422647"/>
            <a:ext cx="5828030" cy="198120"/>
            <a:chOff x="1304544" y="4422647"/>
            <a:chExt cx="5828030" cy="198120"/>
          </a:xfrm>
        </p:grpSpPr>
        <p:sp>
          <p:nvSpPr>
            <p:cNvPr id="9" name="object 9" descr=""/>
            <p:cNvSpPr/>
            <p:nvPr/>
          </p:nvSpPr>
          <p:spPr>
            <a:xfrm>
              <a:off x="1304544" y="442264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13688" y="4431791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04544" y="442264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 descr=""/>
          <p:cNvGrpSpPr/>
          <p:nvPr/>
        </p:nvGrpSpPr>
        <p:grpSpPr>
          <a:xfrm>
            <a:off x="1304544" y="6010655"/>
            <a:ext cx="5828030" cy="198120"/>
            <a:chOff x="1304544" y="6010655"/>
            <a:chExt cx="5828030" cy="198120"/>
          </a:xfrm>
        </p:grpSpPr>
        <p:sp>
          <p:nvSpPr>
            <p:cNvPr id="13" name="object 13" descr=""/>
            <p:cNvSpPr/>
            <p:nvPr/>
          </p:nvSpPr>
          <p:spPr>
            <a:xfrm>
              <a:off x="1304544" y="601065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13688" y="601979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04544" y="601065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1304544" y="7434071"/>
            <a:ext cx="5828030" cy="198120"/>
            <a:chOff x="1304544" y="7434071"/>
            <a:chExt cx="5828030" cy="198120"/>
          </a:xfrm>
        </p:grpSpPr>
        <p:sp>
          <p:nvSpPr>
            <p:cNvPr id="17" name="object 17" descr=""/>
            <p:cNvSpPr/>
            <p:nvPr/>
          </p:nvSpPr>
          <p:spPr>
            <a:xfrm>
              <a:off x="1304544" y="7434071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313688" y="7443215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04544" y="7434071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297939" y="3010915"/>
            <a:ext cx="5825490" cy="551307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7937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практически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Узкополосная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(NFM)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№191</a:t>
            </a:r>
            <a:endParaRPr sz="1100">
              <a:latin typeface="Courier New"/>
              <a:cs typeface="Courier New"/>
            </a:endParaRPr>
          </a:p>
          <a:p>
            <a:pPr marL="12700" marR="23495">
              <a:lnSpc>
                <a:spcPts val="1300"/>
              </a:lnSpc>
              <a:spcBef>
                <a:spcPts val="28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отсутствии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звуков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микрофоном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выходе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производится передача?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USB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№192</a:t>
            </a:r>
            <a:endParaRPr sz="1100">
              <a:latin typeface="Courier New"/>
              <a:cs typeface="Courier New"/>
            </a:endParaRPr>
          </a:p>
          <a:p>
            <a:pPr marL="12700" marR="35877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услышит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FM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 </a:t>
            </a:r>
            <a:r>
              <a:rPr dirty="0" sz="1100">
                <a:latin typeface="Times New Roman"/>
                <a:cs typeface="Times New Roman"/>
              </a:rPr>
              <a:t>одновременно,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значительно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другой?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слабыми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сигналами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Ничего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№193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происходит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неполном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меньшая,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согласовании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громкость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Уменьшается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микрофонному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большая,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излучаться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согласовании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09116" y="869746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№194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97939" y="8866123"/>
            <a:ext cx="5552440" cy="69723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соединитель, </a:t>
            </a:r>
            <a:r>
              <a:rPr dirty="0" sz="1100">
                <a:latin typeface="Times New Roman"/>
                <a:cs typeface="Times New Roman"/>
              </a:rPr>
              <a:t>предназначенный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соединяющего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Ом?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5"/>
              </a:spcBef>
            </a:pPr>
            <a:r>
              <a:rPr dirty="0" sz="900">
                <a:latin typeface="Courier New"/>
                <a:cs typeface="Courier New"/>
              </a:rPr>
              <a:t>a)</a:t>
            </a: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0637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304544" y="2651760"/>
            <a:ext cx="5828030" cy="198120"/>
            <a:chOff x="1304544" y="2651760"/>
            <a:chExt cx="5828030" cy="198120"/>
          </a:xfrm>
        </p:grpSpPr>
        <p:sp>
          <p:nvSpPr>
            <p:cNvPr id="4" name="object 4" descr=""/>
            <p:cNvSpPr/>
            <p:nvPr/>
          </p:nvSpPr>
          <p:spPr>
            <a:xfrm>
              <a:off x="1304544" y="265175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13688" y="266090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04544" y="265175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1304544" y="3910584"/>
            <a:ext cx="5828030" cy="198120"/>
            <a:chOff x="1304544" y="3910584"/>
            <a:chExt cx="5828030" cy="198120"/>
          </a:xfrm>
        </p:grpSpPr>
        <p:sp>
          <p:nvSpPr>
            <p:cNvPr id="8" name="object 8" descr=""/>
            <p:cNvSpPr/>
            <p:nvPr/>
          </p:nvSpPr>
          <p:spPr>
            <a:xfrm>
              <a:off x="1304544" y="391058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3688" y="3919728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304544" y="391058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1304544" y="5334000"/>
            <a:ext cx="5828030" cy="198120"/>
            <a:chOff x="1304544" y="5334000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533399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5343144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533399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297939" y="326846"/>
            <a:ext cx="5825490" cy="642937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№195</a:t>
            </a:r>
            <a:endParaRPr sz="1100">
              <a:latin typeface="Courier New"/>
              <a:cs typeface="Courier New"/>
            </a:endParaRPr>
          </a:p>
          <a:p>
            <a:pPr marL="12700" marR="306705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Два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отличаются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диаметром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штыря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проводника.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Какое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толстым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295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Любое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№196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Ом»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применительно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коаксиальному </a:t>
            </a:r>
            <a:r>
              <a:rPr dirty="0" sz="1100" spc="-10">
                <a:latin typeface="Times New Roman"/>
                <a:cs typeface="Times New Roman"/>
              </a:rPr>
              <a:t>соединителю?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корпусом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центральным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штырём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стыковке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части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Волновое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соединителя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переменному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току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центрального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штыря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№197</a:t>
            </a:r>
            <a:endParaRPr sz="1100">
              <a:latin typeface="Courier New"/>
              <a:cs typeface="Courier New"/>
            </a:endParaRPr>
          </a:p>
          <a:p>
            <a:pPr marL="12700" marR="595630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способ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соединения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коаксиальных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кабелей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наименее надёжным?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Пайка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Скрутка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Сварка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Обжим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№198</a:t>
            </a:r>
            <a:endParaRPr sz="1100">
              <a:latin typeface="Courier New"/>
              <a:cs typeface="Courier New"/>
            </a:endParaRPr>
          </a:p>
          <a:p>
            <a:pPr marL="12700" marR="14605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Какова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эффективная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изотропно-излучаемая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(EIRP)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100 </a:t>
            </a:r>
            <a:r>
              <a:rPr dirty="0" sz="1100">
                <a:latin typeface="Times New Roman"/>
                <a:cs typeface="Times New Roman"/>
              </a:rPr>
              <a:t>Ватт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потерь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 коэффициентом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10">
                <a:latin typeface="Times New Roman"/>
                <a:cs typeface="Times New Roman"/>
              </a:rPr>
              <a:t>мощности)?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71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309116" y="6926580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№199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1304544" y="9058656"/>
            <a:ext cx="5828030" cy="198120"/>
            <a:chOff x="1304544" y="9058656"/>
            <a:chExt cx="5828030" cy="198120"/>
          </a:xfrm>
        </p:grpSpPr>
        <p:sp>
          <p:nvSpPr>
            <p:cNvPr id="18" name="object 18" descr=""/>
            <p:cNvSpPr/>
            <p:nvPr/>
          </p:nvSpPr>
          <p:spPr>
            <a:xfrm>
              <a:off x="1304544" y="9058656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313688" y="906780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304544" y="9058656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9144" y="18288"/>
                  </a:moveTo>
                  <a:lnTo>
                    <a:pt x="0" y="18288"/>
                  </a:lnTo>
                  <a:lnTo>
                    <a:pt x="0" y="188976"/>
                  </a:lnTo>
                  <a:lnTo>
                    <a:pt x="9144" y="188976"/>
                  </a:lnTo>
                  <a:lnTo>
                    <a:pt x="9144" y="18288"/>
                  </a:lnTo>
                  <a:close/>
                </a:path>
                <a:path w="5828030" h="198120">
                  <a:moveTo>
                    <a:pt x="5827776" y="188988"/>
                  </a:moveTo>
                  <a:lnTo>
                    <a:pt x="5818632" y="188988"/>
                  </a:lnTo>
                  <a:lnTo>
                    <a:pt x="9144" y="188988"/>
                  </a:lnTo>
                  <a:lnTo>
                    <a:pt x="0" y="188988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88"/>
                  </a:lnTo>
                  <a:close/>
                </a:path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1297939" y="7095235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себя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«эквивалент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нагрузки»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020" marR="477520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безындукционный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сопротивление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выходному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сопротивлению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правило,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50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75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Кронштейн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крепления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автомобиле</a:t>
            </a:r>
            <a:endParaRPr sz="1100">
              <a:latin typeface="Times New Roman"/>
              <a:cs typeface="Times New Roman"/>
            </a:endParaRPr>
          </a:p>
          <a:p>
            <a:pPr marL="160020" marR="685800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34734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рассеивающий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резистор,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включаемый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вместо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динамика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1892935" marR="48895" indent="-1831975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Параметры</a:t>
            </a:r>
            <a:r>
              <a:rPr dirty="0" sz="1300" spc="6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-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характеристики</a:t>
            </a:r>
            <a:r>
              <a:rPr dirty="0" sz="1300" spc="3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радиосистем,</a:t>
            </a:r>
            <a:r>
              <a:rPr dirty="0" sz="1300" spc="5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единицы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измерений, </a:t>
            </a:r>
            <a:r>
              <a:rPr dirty="0" sz="1300" spc="-10" b="1">
                <a:latin typeface="Times New Roman"/>
                <a:cs typeface="Times New Roman"/>
              </a:rPr>
              <a:t>приборы </a:t>
            </a:r>
            <a:r>
              <a:rPr dirty="0" sz="1300" b="1">
                <a:latin typeface="Times New Roman"/>
                <a:cs typeface="Times New Roman"/>
              </a:rPr>
              <a:t>для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проведения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измерений</a:t>
            </a:r>
            <a:endParaRPr sz="13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126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№200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напряжение?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0637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304544" y="2322576"/>
            <a:ext cx="5828030" cy="198120"/>
            <a:chOff x="1304544" y="2322576"/>
            <a:chExt cx="5828030" cy="198120"/>
          </a:xfrm>
        </p:grpSpPr>
        <p:sp>
          <p:nvSpPr>
            <p:cNvPr id="4" name="object 4" descr=""/>
            <p:cNvSpPr/>
            <p:nvPr/>
          </p:nvSpPr>
          <p:spPr>
            <a:xfrm>
              <a:off x="1304544" y="232257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313688" y="2331720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04544" y="232257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297939" y="326846"/>
            <a:ext cx="5825490" cy="30886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60655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2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сопротивление?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единицах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ёмкость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конденсатора?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Вольт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Фарада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3585971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№203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1304544" y="5004815"/>
            <a:ext cx="5828030" cy="198120"/>
            <a:chOff x="1304544" y="5004815"/>
            <a:chExt cx="5828030" cy="198120"/>
          </a:xfrm>
        </p:grpSpPr>
        <p:sp>
          <p:nvSpPr>
            <p:cNvPr id="10" name="object 10" descr=""/>
            <p:cNvSpPr/>
            <p:nvPr/>
          </p:nvSpPr>
          <p:spPr>
            <a:xfrm>
              <a:off x="1304544" y="500481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313688" y="501395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04544" y="500481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1304544" y="7333488"/>
            <a:ext cx="5828030" cy="198120"/>
            <a:chOff x="1304544" y="7333488"/>
            <a:chExt cx="5828030" cy="198120"/>
          </a:xfrm>
        </p:grpSpPr>
        <p:sp>
          <p:nvSpPr>
            <p:cNvPr id="14" name="object 14" descr=""/>
            <p:cNvSpPr/>
            <p:nvPr/>
          </p:nvSpPr>
          <p:spPr>
            <a:xfrm>
              <a:off x="1304544" y="7333487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313688" y="734263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04544" y="7333487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1297939" y="3754628"/>
            <a:ext cx="5825490" cy="483679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5212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значении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достигается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полное </a:t>
            </a:r>
            <a:r>
              <a:rPr dirty="0" sz="1100">
                <a:latin typeface="Times New Roman"/>
                <a:cs typeface="Times New Roman"/>
              </a:rPr>
              <a:t>согласование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=3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=0,5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=1,0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35">
                <a:latin typeface="Times New Roman"/>
                <a:cs typeface="Times New Roman"/>
              </a:rPr>
              <a:t>=2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№204</a:t>
            </a:r>
            <a:endParaRPr sz="1100">
              <a:latin typeface="Courier New"/>
              <a:cs typeface="Courier New"/>
            </a:endParaRPr>
          </a:p>
          <a:p>
            <a:pPr marL="12700" marR="306070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Куда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коэффициента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стоячей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(КСВ)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измерения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степени </a:t>
            </a:r>
            <a:r>
              <a:rPr dirty="0" sz="1100">
                <a:latin typeface="Times New Roman"/>
                <a:cs typeface="Times New Roman"/>
              </a:rPr>
              <a:t>согласования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радиостанцией?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3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60655" marR="515620" indent="-142240">
              <a:lnSpc>
                <a:spcPts val="1300"/>
              </a:lnSpc>
              <a:spcBef>
                <a:spcPts val="180"/>
              </a:spcBef>
              <a:buSzPct val="72727"/>
              <a:buFont typeface="Courier New"/>
              <a:buAutoNum type="alphaLcParenR"/>
              <a:tabLst>
                <a:tab pos="34798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питания,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идущей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разрыв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эквивалентом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189230" marR="175260">
              <a:lnSpc>
                <a:spcPct val="96200"/>
              </a:lnSpc>
            </a:pPr>
            <a:r>
              <a:rPr dirty="0" sz="1300" b="1">
                <a:latin typeface="Times New Roman"/>
                <a:cs typeface="Times New Roman"/>
              </a:rPr>
              <a:t>Безопасность</a:t>
            </a:r>
            <a:r>
              <a:rPr dirty="0" sz="1300" spc="2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при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эксплуатации</a:t>
            </a:r>
            <a:r>
              <a:rPr dirty="0" sz="1300" spc="-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службы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(излучение </a:t>
            </a:r>
            <a:r>
              <a:rPr dirty="0" sz="1300" b="1">
                <a:latin typeface="Times New Roman"/>
                <a:cs typeface="Times New Roman"/>
              </a:rPr>
              <a:t>радиоволн,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электро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пожарная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безопасность,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оказание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первой </a:t>
            </a:r>
            <a:r>
              <a:rPr dirty="0" sz="1300" b="1">
                <a:latin typeface="Times New Roman"/>
                <a:cs typeface="Times New Roman"/>
              </a:rPr>
              <a:t>медицинской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помощи)</a:t>
            </a:r>
            <a:endParaRPr sz="13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130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№205</a:t>
            </a:r>
            <a:endParaRPr sz="1100">
              <a:latin typeface="Courier New"/>
              <a:cs typeface="Courier New"/>
            </a:endParaRPr>
          </a:p>
          <a:p>
            <a:pPr marL="12700" marR="432434">
              <a:lnSpc>
                <a:spcPts val="1300"/>
              </a:lnSpc>
              <a:spcBef>
                <a:spcPts val="27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антенну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воздействия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электричества?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предохранитель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согласующее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точке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ВЧ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дроссель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Заземлить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используются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09116" y="8758428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297939" y="8930131"/>
            <a:ext cx="5726430" cy="71882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поражения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молнией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статического электричества?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ts val="13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кабелей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Никогда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выключать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353377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Отключить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заземляющую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Тщательной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изоляцией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23042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8288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8288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8288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8288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1054100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952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зимой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статического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электричества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оттепель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падении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атмосферного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давления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туман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метель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№208</a:t>
            </a:r>
            <a:endParaRPr sz="1100">
              <a:latin typeface="Courier New"/>
              <a:cs typeface="Courier New"/>
            </a:endParaRPr>
          </a:p>
          <a:p>
            <a:pPr marL="12700" marR="320040">
              <a:lnSpc>
                <a:spcPts val="1270"/>
              </a:lnSpc>
              <a:spcBef>
                <a:spcPts val="30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лучшей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защиты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удара током?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Источник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Корпуса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устройств,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электропроводка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питания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32276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4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№209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3900932"/>
            <a:ext cx="571309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величины,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протекающий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смертельным?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0,1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Приблизительно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Ампер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безопасен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49880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04544" y="6409944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1304544" y="7665719"/>
            <a:ext cx="5828030" cy="198120"/>
            <a:chOff x="1304544" y="7665719"/>
            <a:chExt cx="5828030" cy="198120"/>
          </a:xfrm>
        </p:grpSpPr>
        <p:sp>
          <p:nvSpPr>
            <p:cNvPr id="11" name="object 11" descr=""/>
            <p:cNvSpPr/>
            <p:nvPr/>
          </p:nvSpPr>
          <p:spPr>
            <a:xfrm>
              <a:off x="1304544" y="7665719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3688" y="7674863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04544" y="7665719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1304544" y="8924543"/>
            <a:ext cx="5828030" cy="198120"/>
            <a:chOff x="1304544" y="8924543"/>
            <a:chExt cx="5828030" cy="198120"/>
          </a:xfrm>
        </p:grpSpPr>
        <p:sp>
          <p:nvSpPr>
            <p:cNvPr id="15" name="object 15" descr=""/>
            <p:cNvSpPr/>
            <p:nvPr/>
          </p:nvSpPr>
          <p:spPr>
            <a:xfrm>
              <a:off x="1304544" y="8924543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313688" y="8933687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5809488" y="9143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304544" y="8924543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1297939" y="5159755"/>
            <a:ext cx="5825490" cy="449516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2070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Воздействие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человеческого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электрического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очень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маленькой </a:t>
            </a:r>
            <a:r>
              <a:rPr dirty="0" sz="1100">
                <a:latin typeface="Times New Roman"/>
                <a:cs typeface="Times New Roman"/>
              </a:rPr>
              <a:t>величины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привести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смертельному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исходу?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легкие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мозг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сердце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печень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требуется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полевых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деревянном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влажности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мобильных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№212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 заземлению,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внешнему</a:t>
            </a:r>
            <a:r>
              <a:rPr dirty="0" sz="1100" spc="-10">
                <a:latin typeface="Times New Roman"/>
                <a:cs typeface="Times New Roman"/>
              </a:rPr>
              <a:t> заземлению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контуру заземления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здания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№213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5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251142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54940" indent="-142240">
              <a:lnSpc>
                <a:spcPct val="100000"/>
              </a:lnSpc>
              <a:spcBef>
                <a:spcPts val="215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  <a:p>
            <a:pPr marL="154940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 startAt="3"/>
              <a:tabLst>
                <a:tab pos="154940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типа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батарей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отопления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№214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304544" y="2139695"/>
            <a:ext cx="5828030" cy="198120"/>
            <a:chOff x="1304544" y="2139695"/>
            <a:chExt cx="5828030" cy="198120"/>
          </a:xfrm>
        </p:grpSpPr>
        <p:sp>
          <p:nvSpPr>
            <p:cNvPr id="5" name="object 5" descr=""/>
            <p:cNvSpPr/>
            <p:nvPr/>
          </p:nvSpPr>
          <p:spPr>
            <a:xfrm>
              <a:off x="1304544" y="2139695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4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313688" y="2148839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304544" y="2139695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19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1304544" y="411175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9144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9144"/>
                </a:lnTo>
                <a:lnTo>
                  <a:pt x="5818632" y="9144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9144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1054100"/>
            <a:ext cx="5825490" cy="4479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заземление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подключением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газовым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трубам?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7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0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Категорически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9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Запрещается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«баллонного»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газа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Зависит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помещения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№215</a:t>
            </a:r>
            <a:endParaRPr sz="1100">
              <a:latin typeface="Courier New"/>
              <a:cs typeface="Courier New"/>
            </a:endParaRPr>
          </a:p>
          <a:p>
            <a:pPr marL="12700" marR="122555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пожаротушения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помещении,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котором </a:t>
            </a:r>
            <a:r>
              <a:rPr dirty="0" sz="1100">
                <a:latin typeface="Times New Roman"/>
                <a:cs typeface="Times New Roman"/>
              </a:rPr>
              <a:t>установлена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пенные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порошковые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углекислотные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огнетушители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2466340" marR="397510" indent="-205740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Электромагнитная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совместимость,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предотвращение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устранение радиопомех</a:t>
            </a:r>
            <a:endParaRPr sz="13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1240"/>
              </a:spcBef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№216</a:t>
            </a:r>
            <a:endParaRPr sz="1100">
              <a:latin typeface="Courier New"/>
              <a:cs typeface="Courier New"/>
            </a:endParaRPr>
          </a:p>
          <a:p>
            <a:pPr marL="12700" marR="120014">
              <a:lnSpc>
                <a:spcPct val="98200"/>
              </a:lnSpc>
              <a:spcBef>
                <a:spcPts val="265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тогда,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Вы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наиболее </a:t>
            </a:r>
            <a:r>
              <a:rPr dirty="0" sz="1100">
                <a:latin typeface="Times New Roman"/>
                <a:cs typeface="Times New Roman"/>
              </a:rPr>
              <a:t>вероятной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приемника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Слишком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уровень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подавления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4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неверную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длину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0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усилителя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5704332"/>
            <a:ext cx="5819140" cy="1892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20">
              <a:lnSpc>
                <a:spcPts val="1265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№217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304544" y="7287768"/>
            <a:ext cx="5828030" cy="198120"/>
            <a:chOff x="1304544" y="7287768"/>
            <a:chExt cx="5828030" cy="198120"/>
          </a:xfrm>
        </p:grpSpPr>
        <p:sp>
          <p:nvSpPr>
            <p:cNvPr id="12" name="object 12" descr=""/>
            <p:cNvSpPr/>
            <p:nvPr/>
          </p:nvSpPr>
          <p:spPr>
            <a:xfrm>
              <a:off x="1304544" y="7287768"/>
              <a:ext cx="5819140" cy="18415"/>
            </a:xfrm>
            <a:custGeom>
              <a:avLst/>
              <a:gdLst/>
              <a:ahLst/>
              <a:cxnLst/>
              <a:rect l="l" t="t" r="r" b="b"/>
              <a:pathLst>
                <a:path w="5819140" h="18415">
                  <a:moveTo>
                    <a:pt x="5818632" y="0"/>
                  </a:moveTo>
                  <a:lnTo>
                    <a:pt x="9144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0" y="18288"/>
                  </a:lnTo>
                  <a:lnTo>
                    <a:pt x="9144" y="18288"/>
                  </a:lnTo>
                  <a:lnTo>
                    <a:pt x="9144" y="9144"/>
                  </a:lnTo>
                  <a:lnTo>
                    <a:pt x="5818632" y="9144"/>
                  </a:lnTo>
                  <a:lnTo>
                    <a:pt x="58186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13688" y="7296912"/>
              <a:ext cx="5809615" cy="9525"/>
            </a:xfrm>
            <a:custGeom>
              <a:avLst/>
              <a:gdLst/>
              <a:ahLst/>
              <a:cxnLst/>
              <a:rect l="l" t="t" r="r" b="b"/>
              <a:pathLst>
                <a:path w="5809615" h="9525">
                  <a:moveTo>
                    <a:pt x="5809488" y="0"/>
                  </a:moveTo>
                  <a:lnTo>
                    <a:pt x="0" y="0"/>
                  </a:lnTo>
                  <a:lnTo>
                    <a:pt x="0" y="9144"/>
                  </a:lnTo>
                  <a:lnTo>
                    <a:pt x="5809488" y="9144"/>
                  </a:lnTo>
                  <a:lnTo>
                    <a:pt x="58094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304544" y="7287768"/>
              <a:ext cx="5828030" cy="198120"/>
            </a:xfrm>
            <a:custGeom>
              <a:avLst/>
              <a:gdLst/>
              <a:ahLst/>
              <a:cxnLst/>
              <a:rect l="l" t="t" r="r" b="b"/>
              <a:pathLst>
                <a:path w="5828030" h="198120">
                  <a:moveTo>
                    <a:pt x="5827776" y="0"/>
                  </a:moveTo>
                  <a:lnTo>
                    <a:pt x="5818632" y="0"/>
                  </a:lnTo>
                  <a:lnTo>
                    <a:pt x="5818632" y="9144"/>
                  </a:lnTo>
                  <a:lnTo>
                    <a:pt x="5818632" y="18288"/>
                  </a:lnTo>
                  <a:lnTo>
                    <a:pt x="5818632" y="188976"/>
                  </a:lnTo>
                  <a:lnTo>
                    <a:pt x="9144" y="188976"/>
                  </a:lnTo>
                  <a:lnTo>
                    <a:pt x="9144" y="18288"/>
                  </a:lnTo>
                  <a:lnTo>
                    <a:pt x="0" y="18288"/>
                  </a:lnTo>
                  <a:lnTo>
                    <a:pt x="0" y="188976"/>
                  </a:lnTo>
                  <a:lnTo>
                    <a:pt x="0" y="198120"/>
                  </a:lnTo>
                  <a:lnTo>
                    <a:pt x="9144" y="198120"/>
                  </a:lnTo>
                  <a:lnTo>
                    <a:pt x="5818632" y="198120"/>
                  </a:lnTo>
                  <a:lnTo>
                    <a:pt x="5827776" y="198120"/>
                  </a:lnTo>
                  <a:lnTo>
                    <a:pt x="5827776" y="188976"/>
                  </a:lnTo>
                  <a:lnTo>
                    <a:pt x="5827776" y="18288"/>
                  </a:lnTo>
                  <a:lnTo>
                    <a:pt x="5827776" y="9144"/>
                  </a:lnTo>
                  <a:lnTo>
                    <a:pt x="58277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297939" y="5876035"/>
            <a:ext cx="5825490" cy="322580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28829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сосед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жалуется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телевизионному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каналах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тогда,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передаете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обычно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вероятной </a:t>
            </a:r>
            <a:r>
              <a:rPr dirty="0" sz="1100">
                <a:latin typeface="Times New Roman"/>
                <a:cs typeface="Times New Roman"/>
              </a:rPr>
              <a:t>причиной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25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Перегрузка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приемника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входу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ионосферы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вокруг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антенны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соседа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Гармонические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фильтрация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средних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Courier New"/>
                <a:cs typeface="Courier New"/>
              </a:rPr>
              <a:t>Вопрос</a:t>
            </a:r>
            <a:r>
              <a:rPr dirty="0" sz="1100" spc="100" b="1">
                <a:latin typeface="Courier New"/>
                <a:cs typeface="Courier New"/>
              </a:rPr>
              <a:t> </a:t>
            </a:r>
            <a:r>
              <a:rPr dirty="0" sz="1100" spc="-20" b="1">
                <a:latin typeface="Courier New"/>
                <a:cs typeface="Courier New"/>
              </a:rPr>
              <a:t>№218</a:t>
            </a:r>
            <a:endParaRPr sz="1100">
              <a:latin typeface="Courier New"/>
              <a:cs typeface="Courier New"/>
            </a:endParaRPr>
          </a:p>
          <a:p>
            <a:pPr marL="12700" marR="40005">
              <a:lnSpc>
                <a:spcPts val="1300"/>
              </a:lnSpc>
              <a:spcBef>
                <a:spcPts val="28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минимизировать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во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эквивалент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нагрузки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Выбрать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нерезонансную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 marL="160655" indent="-142240">
              <a:lnSpc>
                <a:spcPct val="100000"/>
              </a:lnSpc>
              <a:spcBef>
                <a:spcPts val="120"/>
              </a:spcBef>
              <a:buSzPct val="72727"/>
              <a:buFont typeface="Courier New"/>
              <a:buAutoNum type="alphaLcParenR"/>
              <a:tabLst>
                <a:tab pos="160655" algn="l"/>
              </a:tabLst>
            </a:pPr>
            <a:r>
              <a:rPr dirty="0" sz="1100">
                <a:latin typeface="Wingdings"/>
                <a:cs typeface="Wingdings"/>
              </a:rPr>
              <a:t>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резонансную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антенну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4445">
              <a:lnSpc>
                <a:spcPts val="1550"/>
              </a:lnSpc>
            </a:pP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номера</a:t>
            </a:r>
            <a:r>
              <a:rPr dirty="0" sz="1300" spc="4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вопроса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35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правильного</a:t>
            </a:r>
            <a:r>
              <a:rPr dirty="0" sz="1300" spc="1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ответа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ts val="1550"/>
              </a:lnSpc>
            </a:pPr>
            <a:r>
              <a:rPr dirty="0" sz="1300" b="1">
                <a:latin typeface="Times New Roman"/>
                <a:cs typeface="Times New Roman"/>
              </a:rPr>
              <a:t>([№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вопроса],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правильный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ответ)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40027" y="9237980"/>
            <a:ext cx="306705" cy="361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[1]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Arial"/>
                <a:cs typeface="Arial"/>
              </a:rPr>
              <a:t>[2]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373883" y="9237980"/>
            <a:ext cx="306705" cy="361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[3]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Arial"/>
                <a:cs typeface="Arial"/>
              </a:rPr>
              <a:t>[4]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b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410203" y="9237980"/>
            <a:ext cx="307340" cy="361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[5]</a:t>
            </a:r>
            <a:r>
              <a:rPr dirty="0" sz="1100" spc="3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Arial"/>
                <a:cs typeface="Arial"/>
              </a:rPr>
              <a:t>[6]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778755" y="9237980"/>
            <a:ext cx="306705" cy="361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[7]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b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Arial"/>
                <a:cs typeface="Arial"/>
              </a:rPr>
              <a:t>[8]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b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150355" y="9237980"/>
            <a:ext cx="374650" cy="361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[9]</a:t>
            </a:r>
            <a:r>
              <a:rPr dirty="0" sz="1100" spc="3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Arial"/>
                <a:cs typeface="Arial"/>
              </a:rPr>
              <a:t>[10]</a:t>
            </a:r>
            <a:r>
              <a:rPr dirty="0" sz="1100" spc="35">
                <a:latin typeface="Arial"/>
                <a:cs typeface="Arial"/>
              </a:rPr>
              <a:t> </a:t>
            </a:r>
            <a:r>
              <a:rPr dirty="0" sz="1100" spc="-50"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220977" y="357994"/>
          <a:ext cx="5490210" cy="7072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0415"/>
                <a:gridCol w="1083945"/>
                <a:gridCol w="1242060"/>
                <a:gridCol w="1371600"/>
                <a:gridCol w="936625"/>
              </a:tblGrid>
              <a:tr h="161925">
                <a:tc>
                  <a:txBody>
                    <a:bodyPr/>
                    <a:lstStyle/>
                    <a:p>
                      <a:pPr marL="31750">
                        <a:lnSpc>
                          <a:spcPts val="11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[140]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[141]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[142]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[185]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[143]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[59]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[145]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[146]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[147]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[148]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[149]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[192]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[64]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[150]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[22]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[23]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[109]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[152]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[24]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[67]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[196]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[25]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[68]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[154]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[26]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[69]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[155]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[27]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[199]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[28]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[29]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[72]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[158]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[30]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[159]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[31]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[160]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[203]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[32]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[33]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[76]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[119]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[162]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[34]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[35]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[164]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[36]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[79]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[37]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[80]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[166]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[209]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[38]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[81]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[167]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[210]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[39]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[82]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[40]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[83]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[169]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[41]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[170]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[42]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[171]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[43]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[86]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[129]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[172]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[215]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[44]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[87]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[130]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[45]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[88]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[131]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[217]</a:t>
                      </a:r>
                      <a:r>
                        <a:rPr dirty="0" sz="11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[46]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[89]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[132]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[218]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64465">
                <a:tc>
                  <a:txBody>
                    <a:bodyPr/>
                    <a:lstStyle/>
                    <a:p>
                      <a:pPr marL="3175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[47]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[90]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[133]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[176]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5735">
                <a:tc>
                  <a:txBody>
                    <a:bodyPr/>
                    <a:lstStyle/>
                    <a:p>
                      <a:pPr marL="3175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[48]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[134]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21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[177]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[49]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[50]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[92]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8481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[93]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[135]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718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[136]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[178]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464184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[179]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[51]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[52]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[94]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84810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[95]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[137]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7185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[138]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[180]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464184">
                        <a:lnSpc>
                          <a:spcPts val="124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[181]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383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[53]</a:t>
                      </a:r>
                      <a:r>
                        <a:rPr dirty="0" sz="1100" spc="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[96]</a:t>
                      </a:r>
                      <a:r>
                        <a:rPr dirty="0" sz="11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[139]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119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[182]</a:t>
                      </a:r>
                      <a:r>
                        <a:rPr dirty="0" sz="1100" spc="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1297939" y="7738364"/>
            <a:ext cx="5835015" cy="15735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 marR="5080" indent="429259">
              <a:lnSpc>
                <a:spcPct val="97300"/>
              </a:lnSpc>
              <a:spcBef>
                <a:spcPts val="135"/>
              </a:spcBef>
            </a:pPr>
            <a:r>
              <a:rPr dirty="0" sz="1300">
                <a:latin typeface="Times New Roman"/>
                <a:cs typeface="Times New Roman"/>
              </a:rPr>
              <a:t>3.3.</a:t>
            </a:r>
            <a:r>
              <a:rPr dirty="0" sz="1300" spc="300">
                <a:latin typeface="Times New Roman"/>
                <a:cs typeface="Times New Roman"/>
              </a:rPr>
              <a:t>   </a:t>
            </a:r>
            <a:r>
              <a:rPr dirty="0" sz="1300">
                <a:latin typeface="Times New Roman"/>
                <a:cs typeface="Times New Roman"/>
              </a:rPr>
              <a:t>для</a:t>
            </a:r>
            <a:r>
              <a:rPr dirty="0" sz="1300" spc="310">
                <a:latin typeface="Times New Roman"/>
                <a:cs typeface="Times New Roman"/>
              </a:rPr>
              <a:t>   </a:t>
            </a:r>
            <a:r>
              <a:rPr dirty="0" sz="1300">
                <a:latin typeface="Times New Roman"/>
                <a:cs typeface="Times New Roman"/>
              </a:rPr>
              <a:t>второй</a:t>
            </a:r>
            <a:r>
              <a:rPr dirty="0" sz="1300" spc="310">
                <a:latin typeface="Times New Roman"/>
                <a:cs typeface="Times New Roman"/>
              </a:rPr>
              <a:t>   </a:t>
            </a:r>
            <a:r>
              <a:rPr dirty="0" sz="1300">
                <a:latin typeface="Times New Roman"/>
                <a:cs typeface="Times New Roman"/>
              </a:rPr>
              <a:t>квалификационной</a:t>
            </a:r>
            <a:r>
              <a:rPr dirty="0" sz="1300" spc="300">
                <a:latin typeface="Times New Roman"/>
                <a:cs typeface="Times New Roman"/>
              </a:rPr>
              <a:t>   </a:t>
            </a:r>
            <a:r>
              <a:rPr dirty="0" sz="1300">
                <a:latin typeface="Times New Roman"/>
                <a:cs typeface="Times New Roman"/>
              </a:rPr>
              <a:t>категории</a:t>
            </a:r>
            <a:r>
              <a:rPr dirty="0" sz="1300" spc="305">
                <a:latin typeface="Times New Roman"/>
                <a:cs typeface="Times New Roman"/>
              </a:rPr>
              <a:t>   </a:t>
            </a:r>
            <a:r>
              <a:rPr dirty="0" sz="1300" spc="-10">
                <a:latin typeface="Times New Roman"/>
                <a:cs typeface="Times New Roman"/>
              </a:rPr>
              <a:t>(соответствуют </a:t>
            </a:r>
            <a:r>
              <a:rPr dirty="0" sz="1300">
                <a:latin typeface="Times New Roman"/>
                <a:cs typeface="Times New Roman"/>
              </a:rPr>
              <a:t>Рекомендации</a:t>
            </a:r>
            <a:r>
              <a:rPr dirty="0" sz="1300" spc="28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T/R</a:t>
            </a:r>
            <a:r>
              <a:rPr dirty="0" sz="1300" spc="3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61-</a:t>
            </a:r>
            <a:r>
              <a:rPr dirty="0" sz="1300">
                <a:latin typeface="Times New Roman"/>
                <a:cs typeface="Times New Roman"/>
              </a:rPr>
              <a:t>02</a:t>
            </a:r>
            <a:r>
              <a:rPr dirty="0" sz="1300" spc="3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(HAREC)</a:t>
            </a:r>
            <a:r>
              <a:rPr dirty="0" sz="1300" spc="28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Европейской</a:t>
            </a:r>
            <a:r>
              <a:rPr dirty="0" sz="1300" spc="26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конференции</a:t>
            </a:r>
            <a:r>
              <a:rPr dirty="0" sz="1300" spc="3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администраций </a:t>
            </a:r>
            <a:r>
              <a:rPr dirty="0" sz="1300">
                <a:latin typeface="Times New Roman"/>
                <a:cs typeface="Times New Roman"/>
              </a:rPr>
              <a:t>почт</a:t>
            </a:r>
            <a:r>
              <a:rPr dirty="0" sz="1300" spc="1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7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электросвязи).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Соответствие</a:t>
            </a:r>
            <a:r>
              <a:rPr dirty="0" sz="1300" spc="10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минимальным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требованиям</a:t>
            </a:r>
            <a:r>
              <a:rPr dirty="0" sz="1300" spc="12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подтверждается </a:t>
            </a:r>
            <a:r>
              <a:rPr dirty="0" sz="1300">
                <a:latin typeface="Times New Roman"/>
                <a:cs typeface="Times New Roman"/>
              </a:rPr>
              <a:t>при</a:t>
            </a:r>
            <a:r>
              <a:rPr dirty="0" sz="1300" spc="27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правильном</a:t>
            </a:r>
            <a:r>
              <a:rPr dirty="0" sz="1300" spc="30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ответе</a:t>
            </a:r>
            <a:r>
              <a:rPr dirty="0" sz="1300" spc="28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в</a:t>
            </a:r>
            <a:r>
              <a:rPr dirty="0" sz="1300" spc="2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течении</a:t>
            </a:r>
            <a:r>
              <a:rPr dirty="0" sz="1300" spc="30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не</a:t>
            </a:r>
            <a:r>
              <a:rPr dirty="0" sz="1300" spc="28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27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одного</a:t>
            </a:r>
            <a:r>
              <a:rPr dirty="0" sz="1300" spc="30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часа</a:t>
            </a:r>
            <a:r>
              <a:rPr dirty="0" sz="1300" spc="30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на</a:t>
            </a:r>
            <a:r>
              <a:rPr dirty="0" sz="1300" spc="28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23</a:t>
            </a:r>
            <a:r>
              <a:rPr dirty="0" sz="1300" spc="30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</a:t>
            </a:r>
            <a:r>
              <a:rPr dirty="0" sz="1300" spc="305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более</a:t>
            </a:r>
            <a:r>
              <a:rPr dirty="0" sz="1300" spc="28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из</a:t>
            </a:r>
            <a:r>
              <a:rPr dirty="0" sz="1300" spc="290">
                <a:latin typeface="Times New Roman"/>
                <a:cs typeface="Times New Roman"/>
              </a:rPr>
              <a:t> </a:t>
            </a:r>
            <a:r>
              <a:rPr dirty="0" sz="1300" spc="-25">
                <a:latin typeface="Times New Roman"/>
                <a:cs typeface="Times New Roman"/>
              </a:rPr>
              <a:t>30 </a:t>
            </a:r>
            <a:r>
              <a:rPr dirty="0" sz="1300" spc="-10">
                <a:latin typeface="Times New Roman"/>
                <a:cs typeface="Times New Roman"/>
              </a:rPr>
              <a:t>вопросов: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300">
              <a:latin typeface="Times New Roman"/>
              <a:cs typeface="Times New Roman"/>
            </a:endParaRPr>
          </a:p>
          <a:p>
            <a:pPr marL="2082164" marR="409575" indent="-167386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Международные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правила,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нормы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терминология, относящиеся</a:t>
            </a:r>
            <a:r>
              <a:rPr dirty="0" sz="1300" spc="4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к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7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службе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94716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819140" cy="17399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26364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участвует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работ?</a:t>
            </a:r>
            <a:endParaRPr sz="1100">
              <a:latin typeface="Times New Roman"/>
              <a:cs typeface="Times New Roman"/>
            </a:endParaRPr>
          </a:p>
          <a:p>
            <a:pPr marL="109220" marR="187325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«СиБи»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МГц),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10мВт)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(446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ts val="1295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«СиБи»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(27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МГц)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0"/>
              </a:lnSpc>
              <a:spcBef>
                <a:spcPts val="140"/>
              </a:spcBef>
              <a:buSzPct val="72727"/>
              <a:buAutoNum type="alphaLcParenR" startAt="3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стандартов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LPD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(433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10мВт)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PMR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(446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0,5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Вт)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 startAt="4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радиостанциями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22418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2413508"/>
            <a:ext cx="5758815" cy="1413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кодированные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сообщения?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ct val="98800"/>
              </a:lnSpc>
              <a:spcBef>
                <a:spcPts val="4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контрольного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радиоспорту,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а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телеметрии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космического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базирования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кодировки 	сигнала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99440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4166108"/>
            <a:ext cx="5711825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преднамеренных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другим радиостанциям?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совместного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09220" marR="58419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«радиохулиган»,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который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реагирует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прекратить 	передачу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55854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5757164"/>
            <a:ext cx="547052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какие-либо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за </a:t>
            </a:r>
            <a:r>
              <a:rPr dirty="0" sz="1100" spc="-10">
                <a:latin typeface="Times New Roman"/>
                <a:cs typeface="Times New Roman"/>
              </a:rPr>
              <a:t>плату?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реклама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телеграммы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труднодоступные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70088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7180579"/>
            <a:ext cx="572516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производящая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односторонние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целях </a:t>
            </a:r>
            <a:r>
              <a:rPr dirty="0" sz="1100">
                <a:latin typeface="Times New Roman"/>
                <a:cs typeface="Times New Roman"/>
              </a:rPr>
              <a:t>изучения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распространения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радиоволн?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Радиомаяк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Цифровая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радиоуправления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Ретранслятор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843534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8607043"/>
            <a:ext cx="5343525" cy="106616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651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проводить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радиостанциями,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14935" marR="508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выяснения,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(первичной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вторичной)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эти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554863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стихийных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бедствий,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аварийно-спасательных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5709285" cy="1907539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31115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помощи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бедствие?</a:t>
            </a:r>
            <a:endParaRPr sz="1100">
              <a:latin typeface="Times New Roman"/>
              <a:cs typeface="Times New Roman"/>
            </a:endParaRPr>
          </a:p>
          <a:p>
            <a:pPr marL="109220" marR="57785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будут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ближайшей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границах</a:t>
            </a:r>
            <a:endParaRPr sz="1100">
              <a:latin typeface="Times New Roman"/>
              <a:cs typeface="Times New Roman"/>
            </a:endParaRPr>
          </a:p>
          <a:p>
            <a:pPr marL="114935" marR="199390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лежит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ему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частот</a:t>
            </a:r>
            <a:endParaRPr sz="1100">
              <a:latin typeface="Times New Roman"/>
              <a:cs typeface="Times New Roman"/>
            </a:endParaRPr>
          </a:p>
          <a:p>
            <a:pPr marL="109220" marR="33845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терпящей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бедствие,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любым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доступным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способом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помогать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разрешённых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использует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Морзе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95198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42092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3123691"/>
            <a:ext cx="5825490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разделён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земной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шар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схеме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входят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(ITU)?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Австралия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Океания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Северная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Южная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Америка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Африка,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бывшего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СССР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47268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644388"/>
            <a:ext cx="575564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различных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ряде </a:t>
            </a:r>
            <a:r>
              <a:rPr dirty="0" sz="1100">
                <a:latin typeface="Times New Roman"/>
                <a:cs typeface="Times New Roman"/>
              </a:rPr>
              <a:t>неевропейских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единые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(Союз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8991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7070852"/>
            <a:ext cx="516699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RA3A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БЕРЁЗА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АТ-</a:t>
            </a:r>
            <a:r>
              <a:rPr dirty="0" sz="1100" spc="-25">
                <a:latin typeface="Times New Roman"/>
                <a:cs typeface="Times New Roman"/>
              </a:rPr>
              <a:t>321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16101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332723"/>
            <a:ext cx="5825490" cy="12763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ФОНАРЬ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RMT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RA9EM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MO13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1304544" y="941831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92036"/>
                </a:moveTo>
                <a:lnTo>
                  <a:pt x="5818632" y="192036"/>
                </a:lnTo>
                <a:lnTo>
                  <a:pt x="9144" y="192036"/>
                </a:lnTo>
                <a:lnTo>
                  <a:pt x="0" y="19203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36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3859529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R4IT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R8SRR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R44ITU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RIT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4157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587500"/>
            <a:ext cx="471551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(Европейская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конференция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почт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WRL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(Всемирная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лига)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(МСЭ,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электросвязи)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IARU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(Международный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союз)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6776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849372"/>
            <a:ext cx="333057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сокращение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«DX»?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мощностью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Дальнюю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редкую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Радиостанцию,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работающую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плохим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9364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108196"/>
            <a:ext cx="559181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борту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морского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судна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Воздушного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Регистров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17475" marR="8890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согласия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командира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судна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соблюдения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безопасности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полетов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мореплавания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5275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5699252"/>
            <a:ext cx="5817870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9431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квалификацию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низкой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допускается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Допускается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обучения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непрерывного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контроля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работой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Допускаются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старше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19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лет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1186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290307"/>
            <a:ext cx="5729605" cy="14109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СЕРТ?</a:t>
            </a:r>
            <a:endParaRPr sz="1100">
              <a:latin typeface="Times New Roman"/>
              <a:cs typeface="Times New Roman"/>
            </a:endParaRPr>
          </a:p>
          <a:p>
            <a:pPr marL="108585" marR="3429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	категории</a:t>
            </a:r>
            <a:endParaRPr sz="1100">
              <a:latin typeface="Times New Roman"/>
              <a:cs typeface="Times New Roman"/>
            </a:endParaRPr>
          </a:p>
          <a:p>
            <a:pPr marL="114300" marR="3429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третьей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88712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№19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042907"/>
            <a:ext cx="5699760" cy="5575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(Novice)?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первой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77696" y="725423"/>
            <a:ext cx="5562600" cy="198120"/>
          </a:xfrm>
          <a:custGeom>
            <a:avLst/>
            <a:gdLst/>
            <a:ahLst/>
            <a:cxnLst/>
            <a:rect l="l" t="t" r="r" b="b"/>
            <a:pathLst>
              <a:path w="5562600" h="198119">
                <a:moveTo>
                  <a:pt x="5562600" y="0"/>
                </a:moveTo>
                <a:lnTo>
                  <a:pt x="5553456" y="0"/>
                </a:lnTo>
                <a:lnTo>
                  <a:pt x="5553456" y="6096"/>
                </a:lnTo>
                <a:lnTo>
                  <a:pt x="5553456" y="15240"/>
                </a:lnTo>
                <a:lnTo>
                  <a:pt x="5553456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553456" y="6096"/>
                </a:lnTo>
                <a:lnTo>
                  <a:pt x="5553456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553456" y="198120"/>
                </a:lnTo>
                <a:lnTo>
                  <a:pt x="5562600" y="198120"/>
                </a:lnTo>
                <a:lnTo>
                  <a:pt x="5562600" y="192024"/>
                </a:lnTo>
                <a:lnTo>
                  <a:pt x="5562600" y="15240"/>
                </a:lnTo>
                <a:lnTo>
                  <a:pt x="5562600" y="6096"/>
                </a:lnTo>
                <a:lnTo>
                  <a:pt x="5562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352803" y="707846"/>
            <a:ext cx="5578475" cy="12750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6830">
              <a:lnSpc>
                <a:spcPct val="100000"/>
              </a:lnSpc>
              <a:spcBef>
                <a:spcPts val="21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№36</a:t>
            </a:r>
            <a:endParaRPr sz="1100">
              <a:latin typeface="Times New Roman"/>
              <a:cs typeface="Times New Roman"/>
            </a:endParaRPr>
          </a:p>
          <a:p>
            <a:pPr marL="12700" marR="227965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автомобиле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судне?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UA3AA/s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UA3AA/mm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UA3AA/z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82267" y="215341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52803" y="2325115"/>
            <a:ext cx="327152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использовал</a:t>
            </a:r>
            <a:r>
              <a:rPr dirty="0" sz="1100" spc="3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Э.Т.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Кренкель?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UA1FA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R1FL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RAEM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UW3DI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82267" y="341223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52803" y="3583940"/>
            <a:ext cx="278955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Кому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RAEM?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Лаповок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Я.С.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Кудрявцев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Ю.Н.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Кренкель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Э.Т.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Лбов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Ф.А.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82267" y="46741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52803" y="4845811"/>
            <a:ext cx="507746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ветерану </a:t>
            </a:r>
            <a:r>
              <a:rPr dirty="0" sz="1100">
                <a:latin typeface="Times New Roman"/>
                <a:cs typeface="Times New Roman"/>
              </a:rPr>
              <a:t>Великой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Отечественной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войны?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R3DAAD/B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82267" y="6100571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2803" y="6272276"/>
            <a:ext cx="473202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R3DAAD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1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82267" y="736244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52803" y="7534147"/>
            <a:ext cx="475869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R9,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UI9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RZ9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82267" y="862126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52803" y="8792971"/>
            <a:ext cx="5400040" cy="7188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UA3AA/QRP?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Нельзя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определить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723255" cy="7359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16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1760" marR="5080" indent="-99695">
              <a:lnSpc>
                <a:spcPts val="1270"/>
              </a:lnSpc>
              <a:spcBef>
                <a:spcPts val="200"/>
              </a:spcBef>
              <a:buSzPct val="72727"/>
              <a:buAutoNum type="alphaLcParenR" startAt="3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третьей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2329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404620"/>
            <a:ext cx="5713095" cy="124904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нерезидент,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 </a:t>
            </a:r>
            <a:r>
              <a:rPr dirty="0" sz="1100">
                <a:latin typeface="Times New Roman"/>
                <a:cs typeface="Times New Roman"/>
              </a:rPr>
              <a:t>обладатель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территории </a:t>
            </a:r>
            <a:r>
              <a:rPr dirty="0" sz="1100">
                <a:latin typeface="Times New Roman"/>
                <a:cs typeface="Times New Roman"/>
              </a:rPr>
              <a:t>России,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4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разрешительных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документов?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месяц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права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82397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995675"/>
            <a:ext cx="567880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при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ЕСС(05)06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"Р"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передаётся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2504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422140"/>
            <a:ext cx="5808345" cy="69151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позывным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RL3DX,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бельгийской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осуществления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Смотри подсказку.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991" y="5105400"/>
            <a:ext cx="5658504" cy="3005328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304036" y="8094979"/>
            <a:ext cx="1064260" cy="746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12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ON33DX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RL3DX/ON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ON/RL3DX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90083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9180068"/>
            <a:ext cx="5821680" cy="52705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позывным</a:t>
            </a:r>
            <a:r>
              <a:rPr dirty="0" sz="1100" spc="5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RL3DX,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австрийской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осуществления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Австрии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Смотри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67437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10">
                <a:latin typeface="Times New Roman"/>
                <a:cs typeface="Times New Roman"/>
              </a:rPr>
              <a:t>подсказку.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991" y="515112"/>
            <a:ext cx="5658504" cy="3005328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304036" y="3493718"/>
            <a:ext cx="1049655" cy="76009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RL3DX/OE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OE83DX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OE/RL3DX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442112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4592828"/>
            <a:ext cx="5684520" cy="1910714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содержатся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национальной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-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пребывания?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найти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документ?</a:t>
            </a:r>
            <a:endParaRPr sz="1100">
              <a:latin typeface="Times New Roman"/>
              <a:cs typeface="Times New Roman"/>
            </a:endParaRPr>
          </a:p>
          <a:p>
            <a:pPr marL="109220" marR="648970" indent="-90805">
              <a:lnSpc>
                <a:spcPts val="1300"/>
              </a:lnSpc>
              <a:spcBef>
                <a:spcPts val="6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Роскомнадзора.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сайте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Роскомнадзора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http://www.rsoc.ru</a:t>
            </a:r>
            <a:endParaRPr sz="1100">
              <a:latin typeface="Times New Roman"/>
              <a:cs typeface="Times New Roman"/>
            </a:endParaRPr>
          </a:p>
          <a:p>
            <a:pPr marL="114935" marR="22860" indent="-96520">
              <a:lnSpc>
                <a:spcPts val="1270"/>
              </a:lnSpc>
              <a:spcBef>
                <a:spcPts val="18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России.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СРР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4"/>
              </a:rPr>
              <a:t>http://www.srr.ru</a:t>
            </a:r>
            <a:endParaRPr sz="1100">
              <a:latin typeface="Times New Roman"/>
              <a:cs typeface="Times New Roman"/>
            </a:endParaRPr>
          </a:p>
          <a:p>
            <a:pPr marL="109220" marR="450850" indent="-90805">
              <a:lnSpc>
                <a:spcPts val="1300"/>
              </a:lnSpc>
              <a:spcBef>
                <a:spcPts val="15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радиолюбителям.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ГРЧЦ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5"/>
              </a:rPr>
              <a:t>http://www.grfc.ru</a:t>
            </a:r>
            <a:endParaRPr sz="1100">
              <a:latin typeface="Times New Roman"/>
              <a:cs typeface="Times New Roman"/>
            </a:endParaRPr>
          </a:p>
          <a:p>
            <a:pPr marL="118110" marR="64135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№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61-01.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Находится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Европейского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комитета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адресу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6"/>
              </a:rPr>
              <a:t>http://www.ero.dk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66705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6842252"/>
            <a:ext cx="5322570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обладатель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пребывания, </a:t>
            </a:r>
            <a:r>
              <a:rPr dirty="0" sz="1100">
                <a:latin typeface="Times New Roman"/>
                <a:cs typeface="Times New Roman"/>
              </a:rPr>
              <a:t>присоединившихся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ЕСС(05)06?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(Novice)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826160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8433307"/>
            <a:ext cx="5837555" cy="12280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5971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Дает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беспрепятственно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ввоз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вывоз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СЕРТ?</a:t>
            </a:r>
            <a:endParaRPr sz="1100">
              <a:latin typeface="Times New Roman"/>
              <a:cs typeface="Times New Roman"/>
            </a:endParaRPr>
          </a:p>
          <a:p>
            <a:pPr marL="108585" marR="482600" indent="-90805">
              <a:lnSpc>
                <a:spcPts val="1270"/>
              </a:lnSpc>
              <a:spcBef>
                <a:spcPts val="9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рекомендациям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61-01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ЕСС(05)06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дает.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заменяют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таможенные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отношения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ввозу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вывозу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аппаратуры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467106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Дает,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311505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874267"/>
            <a:ext cx="5825490" cy="44862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417195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экзаменационный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HAREC?</a:t>
            </a:r>
            <a:endParaRPr sz="1100">
              <a:latin typeface="Times New Roman"/>
              <a:cs typeface="Times New Roman"/>
            </a:endParaRPr>
          </a:p>
          <a:p>
            <a:pPr marL="109220" marR="288925" indent="-90805">
              <a:lnSpc>
                <a:spcPct val="98200"/>
              </a:lnSpc>
              <a:spcBef>
                <a:spcPts val="5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(Novice),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14935" marR="38671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членстве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радиолюбительской 	организации</a:t>
            </a:r>
            <a:endParaRPr sz="1100">
              <a:latin typeface="Times New Roman"/>
              <a:cs typeface="Times New Roman"/>
            </a:endParaRPr>
          </a:p>
          <a:p>
            <a:pPr marL="109220" marR="415925" indent="-90805">
              <a:lnSpc>
                <a:spcPct val="98200"/>
              </a:lnSpc>
              <a:spcBef>
                <a:spcPts val="12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18110" marR="16764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функцию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выполняет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новичка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</a:pPr>
            <a:r>
              <a:rPr dirty="0" sz="1100" spc="-10">
                <a:latin typeface="Times New Roman"/>
                <a:cs typeface="Times New Roman"/>
              </a:rPr>
              <a:t>ARNEC?</a:t>
            </a:r>
            <a:endParaRPr sz="1100">
              <a:latin typeface="Times New Roman"/>
              <a:cs typeface="Times New Roman"/>
            </a:endParaRPr>
          </a:p>
          <a:p>
            <a:pPr marL="109220" marR="288925" indent="-90805">
              <a:lnSpc>
                <a:spcPct val="98200"/>
              </a:lnSpc>
              <a:spcBef>
                <a:spcPts val="10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новичка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(Novice),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14935" marR="167640" indent="-96520">
              <a:lnSpc>
                <a:spcPts val="1270"/>
              </a:lnSpc>
              <a:spcBef>
                <a:spcPts val="20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стран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течение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дней</a:t>
            </a:r>
            <a:endParaRPr sz="1100">
              <a:latin typeface="Times New Roman"/>
              <a:cs typeface="Times New Roman"/>
            </a:endParaRPr>
          </a:p>
          <a:p>
            <a:pPr marL="109220" marR="415925" indent="-90805">
              <a:lnSpc>
                <a:spcPct val="98200"/>
              </a:lnSpc>
              <a:spcBef>
                <a:spcPts val="14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справка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сдаче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пребывания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выдаёт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национальную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  <a:p>
            <a:pPr marL="118110" marR="386715" indent="-9969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членстве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радиолюбительской 	организации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553059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№29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5702300"/>
            <a:ext cx="524383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временном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(до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дней)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RB/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RA/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округа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69570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7128764"/>
            <a:ext cx="5243830" cy="12458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just"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 </a:t>
            </a:r>
            <a:r>
              <a:rPr dirty="0" sz="1100">
                <a:latin typeface="Times New Roman"/>
                <a:cs typeface="Times New Roman"/>
              </a:rPr>
              <a:t>владелец</a:t>
            </a:r>
            <a:r>
              <a:rPr dirty="0" sz="1100" spc="3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3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"новичка"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(CEPT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NOVICE)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временном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дней) </a:t>
            </a:r>
            <a:r>
              <a:rPr dirty="0" sz="1100">
                <a:latin typeface="Times New Roman"/>
                <a:cs typeface="Times New Roman"/>
              </a:rPr>
              <a:t>посещении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дроби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номер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округа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RU/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RC/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85481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8719819"/>
            <a:ext cx="5734050" cy="864869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7526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дает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стране,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полученю документов?</a:t>
            </a:r>
            <a:endParaRPr sz="1100">
              <a:latin typeface="Times New Roman"/>
              <a:cs typeface="Times New Roman"/>
            </a:endParaRPr>
          </a:p>
          <a:p>
            <a:pPr marL="347980" marR="5080" indent="-329565">
              <a:lnSpc>
                <a:spcPts val="1320"/>
              </a:lnSpc>
              <a:spcBef>
                <a:spcPts val="20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страны,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705475" cy="14122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16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08585" marR="67945" indent="-96520">
              <a:lnSpc>
                <a:spcPct val="97600"/>
              </a:lnSpc>
              <a:spcBef>
                <a:spcPts val="150"/>
              </a:spcBef>
              <a:buSzPct val="72727"/>
              <a:buAutoNum type="alphaLcParenR" startAt="2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присоединившейся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к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международный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ARNEC)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основании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документов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ts val="1295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экзаменационный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ARNEC)</a:t>
            </a:r>
            <a:endParaRPr sz="1100">
              <a:latin typeface="Times New Roman"/>
              <a:cs typeface="Times New Roman"/>
            </a:endParaRPr>
          </a:p>
          <a:p>
            <a:pPr marL="341630">
              <a:lnSpc>
                <a:spcPts val="1295"/>
              </a:lnSpc>
            </a:pP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9126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2084324"/>
            <a:ext cx="5437505" cy="52705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Какую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Бельгии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экзаменов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радиолюбитель,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Гармонизированный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экзаменационный </a:t>
            </a:r>
            <a:r>
              <a:rPr dirty="0" sz="1100">
                <a:latin typeface="Times New Roman"/>
                <a:cs typeface="Times New Roman"/>
              </a:rPr>
              <a:t>сертификат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HAREC?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(Смотри</a:t>
            </a:r>
            <a:r>
              <a:rPr dirty="0" sz="1100" spc="100" i="1">
                <a:latin typeface="Times New Roman"/>
                <a:cs typeface="Times New Roman"/>
              </a:rPr>
              <a:t> </a:t>
            </a:r>
            <a:r>
              <a:rPr dirty="0" sz="1100" spc="-10" i="1">
                <a:latin typeface="Times New Roman"/>
                <a:cs typeface="Times New Roman"/>
              </a:rPr>
              <a:t>подсказку)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7493" y="2599944"/>
            <a:ext cx="4923098" cy="3797807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04036" y="6371030"/>
            <a:ext cx="2095500" cy="75438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класса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"А"</a:t>
            </a:r>
            <a:endParaRPr sz="1100">
              <a:latin typeface="Times New Roman"/>
              <a:cs typeface="Times New Roman"/>
            </a:endParaRPr>
          </a:p>
          <a:p>
            <a:pPr marL="10922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HAREC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Лицензию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СЕРТ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72984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7470140"/>
            <a:ext cx="5679440" cy="17430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91186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гармонизированного </a:t>
            </a:r>
            <a:r>
              <a:rPr dirty="0" sz="1100">
                <a:latin typeface="Times New Roman"/>
                <a:cs typeface="Times New Roman"/>
              </a:rPr>
              <a:t>радиолюбительского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HAREC?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Международных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гармонизированного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экзаменационного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существует.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организует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национальные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экзамены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темами,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приложении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№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рекомендаций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T/R61-</a:t>
            </a:r>
            <a:r>
              <a:rPr dirty="0" sz="1100" spc="-25">
                <a:latin typeface="Times New Roman"/>
                <a:cs typeface="Times New Roman"/>
              </a:rPr>
              <a:t>02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Женеве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Вене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Заочно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интернете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сайте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Европейского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комитета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адресу</a:t>
            </a:r>
            <a:endParaRPr sz="110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http://www.ero.dk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938021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612765" cy="141097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4704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гражданин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гармонизированного </a:t>
            </a:r>
            <a:r>
              <a:rPr dirty="0" sz="1100">
                <a:latin typeface="Times New Roman"/>
                <a:cs typeface="Times New Roman"/>
              </a:rPr>
              <a:t>радиолюбительского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HAREC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пределами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национальной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организации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штаб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квартире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ct val="98200"/>
              </a:lnSpc>
              <a:spcBef>
                <a:spcPts val="12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может.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этого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гражданин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сдать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национальный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радиолюбительский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(класс),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соответствующую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CEPT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9126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304544" y="349910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297939" y="2084324"/>
            <a:ext cx="5825490" cy="283718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96265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цели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Бесплатная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переговорная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радиосвязь</a:t>
            </a:r>
            <a:endParaRPr sz="1100">
              <a:latin typeface="Times New Roman"/>
              <a:cs typeface="Times New Roman"/>
            </a:endParaRPr>
          </a:p>
          <a:p>
            <a:pPr marL="114935" marR="64389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Взаимная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территориях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слабым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сетей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общего 	пользования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Самообучение,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переговорная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исследования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№36</a:t>
            </a:r>
            <a:endParaRPr sz="1100">
              <a:latin typeface="Times New Roman"/>
              <a:cs typeface="Times New Roman"/>
            </a:endParaRPr>
          </a:p>
          <a:p>
            <a:pPr marL="12700" marR="56070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определены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лица, </a:t>
            </a:r>
            <a:r>
              <a:rPr dirty="0" sz="1100">
                <a:latin typeface="Times New Roman"/>
                <a:cs typeface="Times New Roman"/>
              </a:rPr>
              <a:t>допущенные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стационарную,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Такого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18110" marR="6731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Лица,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занимающимися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радиотехникой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исключительно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личного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интереса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извлечения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материальной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выгоды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50886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5260340"/>
            <a:ext cx="5733415" cy="191071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86106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Регламентом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определена </a:t>
            </a:r>
            <a:r>
              <a:rPr dirty="0" sz="1100">
                <a:latin typeface="Times New Roman"/>
                <a:cs typeface="Times New Roman"/>
              </a:rPr>
              <a:t>Администрация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связи?</a:t>
            </a:r>
            <a:endParaRPr sz="1100">
              <a:latin typeface="Times New Roman"/>
              <a:cs typeface="Times New Roman"/>
            </a:endParaRPr>
          </a:p>
          <a:p>
            <a:pPr marL="109220" marR="50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–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участника,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заявившая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том, что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администрирует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сети 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</a:t>
            </a:r>
            <a:endParaRPr sz="1100">
              <a:latin typeface="Times New Roman"/>
              <a:cs typeface="Times New Roman"/>
            </a:endParaRPr>
          </a:p>
          <a:p>
            <a:pPr marL="114935" marR="21336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правительственное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учреждение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ответственное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</a:t>
            </a:r>
            <a:endParaRPr sz="1100">
              <a:latin typeface="Times New Roman"/>
              <a:cs typeface="Times New Roman"/>
            </a:endParaRPr>
          </a:p>
          <a:p>
            <a:pPr marL="109220" marR="379095" indent="-90805">
              <a:lnSpc>
                <a:spcPct val="98200"/>
              </a:lnSpc>
              <a:spcBef>
                <a:spcPts val="10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Любое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правительственное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учреждение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ответственное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выполнение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обязательств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Уставу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Конвенции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Международного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Административным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регламентам</a:t>
            </a:r>
            <a:endParaRPr sz="1100">
              <a:latin typeface="Times New Roman"/>
              <a:cs typeface="Times New Roman"/>
            </a:endParaRPr>
          </a:p>
          <a:p>
            <a:pPr marL="118110" marR="86995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Любая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осуществляющая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надзор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стране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спектра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73380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7509764"/>
            <a:ext cx="5789930" cy="197294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>
              <a:lnSpc>
                <a:spcPct val="988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вправе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претендовать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какая-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закреплена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освобождена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какой-</a:t>
            </a:r>
            <a:r>
              <a:rPr dirty="0" sz="1100" spc="-25">
                <a:latin typeface="Times New Roman"/>
                <a:cs typeface="Times New Roman"/>
              </a:rPr>
              <a:t>то </a:t>
            </a:r>
            <a:r>
              <a:rPr dirty="0" sz="1100">
                <a:latin typeface="Times New Roman"/>
                <a:cs typeface="Times New Roman"/>
              </a:rPr>
              <a:t>момент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времени: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тренировке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ведущая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«круглый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стол»?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участвующая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тренировке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Радиостанция,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«круглый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стол»?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Times New Roman"/>
              <a:cs typeface="Times New Roman"/>
            </a:endParaRPr>
          </a:p>
          <a:p>
            <a:pPr marL="292735" marR="248920" indent="6096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Нормативные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правовые акты</a:t>
            </a:r>
            <a:r>
              <a:rPr dirty="0" sz="1300" spc="1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Российской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Федерации,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касающиеся </a:t>
            </a:r>
            <a:r>
              <a:rPr dirty="0" sz="1300" b="1">
                <a:latin typeface="Times New Roman"/>
                <a:cs typeface="Times New Roman"/>
              </a:rPr>
              <a:t>использования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радиочастотного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спектра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РЭС</a:t>
            </a:r>
            <a:r>
              <a:rPr dirty="0" sz="1300" spc="5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любительской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службы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694436"/>
            <a:ext cx="5825490" cy="25082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90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№40</a:t>
            </a:r>
            <a:endParaRPr sz="1100">
              <a:latin typeface="Times New Roman"/>
              <a:cs typeface="Times New Roman"/>
            </a:endParaRPr>
          </a:p>
          <a:p>
            <a:pPr marL="12700" marR="196215">
              <a:lnSpc>
                <a:spcPct val="98200"/>
              </a:lnSpc>
              <a:spcBef>
                <a:spcPts val="14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ведущий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частот,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вторичной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требовании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стороны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Продолжать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Прекратить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Выяснить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местоположение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работающей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первичной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основе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37261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544315"/>
            <a:ext cx="5836920" cy="20720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638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спутниковая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Федерации?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самореализации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сфере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радиоспорта,</a:t>
            </a:r>
            <a:r>
              <a:rPr dirty="0" sz="1100" spc="500">
                <a:latin typeface="Times New Roman"/>
                <a:cs typeface="Times New Roman"/>
              </a:rPr>
              <a:t>  </a:t>
            </a:r>
            <a:r>
              <a:rPr dirty="0" sz="1100" spc="5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изучения,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исследования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экспериментального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новых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технологий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видов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развития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творчества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детей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молодежи,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социальной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реабилитации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ограниченными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возможностями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разработки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радиосхем,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разработчиков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радиосхем</a:t>
            </a:r>
            <a:endParaRPr sz="1100">
              <a:latin typeface="Times New Roman"/>
              <a:cs typeface="Times New Roman"/>
            </a:endParaRPr>
          </a:p>
          <a:p>
            <a:pPr marL="108585" marR="97155" indent="-90805">
              <a:lnSpc>
                <a:spcPct val="97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оказания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помощи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странам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улучшении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сетей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мастерства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обслуживающего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персонала,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поощрения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визитов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зарубежных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17475" marR="363855" indent="-99695">
              <a:lnSpc>
                <a:spcPts val="1300"/>
              </a:lnSpc>
              <a:spcBef>
                <a:spcPts val="204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обеспечения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граждан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везде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где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бесплатными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средствами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числе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мобильными.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578662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5958332"/>
            <a:ext cx="560260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политика</a:t>
            </a:r>
            <a:endParaRPr sz="1100">
              <a:latin typeface="Times New Roman"/>
              <a:cs typeface="Times New Roman"/>
            </a:endParaRPr>
          </a:p>
          <a:p>
            <a:pPr marL="114300" marR="508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Политика,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религия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коммерческая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реклама,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высказывания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экстремистского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характера,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применения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насилия,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оскорбления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клевета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запрещённых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тем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721004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7381747"/>
            <a:ext cx="529844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177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запрещены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службы?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регламентируется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составляющие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тайну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прослушивании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Сведения,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полученные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863650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8808211"/>
            <a:ext cx="5668010" cy="8985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контролирует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требований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(СРР)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Главный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радиочастотный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(ФГУП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ГРЧЦ)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121729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Роскомнадзор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368300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Пять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Четыре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Шесть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19644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136139"/>
            <a:ext cx="493458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постоянных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Три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один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Два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ограничений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3909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562603"/>
            <a:ext cx="5741035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предоставляет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наибольшие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10">
                <a:latin typeface="Times New Roman"/>
                <a:cs typeface="Times New Roman"/>
              </a:rPr>
              <a:t>эфире?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«Супер»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Четвёртая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Первая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«Экстра»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48143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4986020"/>
            <a:ext cx="508444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производить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любительским </a:t>
            </a:r>
            <a:r>
              <a:rPr dirty="0" sz="1100">
                <a:latin typeface="Times New Roman"/>
                <a:cs typeface="Times New Roman"/>
              </a:rPr>
              <a:t>радиостанциям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Десять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10">
                <a:latin typeface="Times New Roman"/>
                <a:cs typeface="Times New Roman"/>
              </a:rPr>
              <a:t> ограничена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2407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6412484"/>
            <a:ext cx="5476240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любительских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четвертой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метров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160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метров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УКВ-</a:t>
            </a:r>
            <a:r>
              <a:rPr dirty="0" sz="1100" spc="-10">
                <a:latin typeface="Times New Roman"/>
                <a:cs typeface="Times New Roman"/>
              </a:rPr>
              <a:t>диапазонах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диапазонах,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766419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7835900"/>
            <a:ext cx="5690870" cy="17430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09220" marR="7620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  <a:p>
            <a:pPr marL="114935" marR="7880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  <a:p>
            <a:pPr marL="109220" marR="401955" indent="-90805">
              <a:lnSpc>
                <a:spcPts val="1270"/>
              </a:lnSpc>
              <a:spcBef>
                <a:spcPts val="204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Начинающим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	запрещено</a:t>
            </a:r>
            <a:endParaRPr sz="1100">
              <a:latin typeface="Times New Roman"/>
              <a:cs typeface="Times New Roman"/>
            </a:endParaRPr>
          </a:p>
          <a:p>
            <a:pPr marL="118110" marR="381000" indent="-99695">
              <a:lnSpc>
                <a:spcPts val="1270"/>
              </a:lnSpc>
              <a:spcBef>
                <a:spcPts val="1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управляющего 	оператора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5227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694436"/>
            <a:ext cx="5709285" cy="141351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76884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волн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14935" marR="30861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волн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запрещено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</a:t>
            </a:r>
            <a:endParaRPr sz="1100">
              <a:latin typeface="Times New Roman"/>
              <a:cs typeface="Times New Roman"/>
            </a:endParaRPr>
          </a:p>
          <a:p>
            <a:pPr marL="118110" marR="508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юридических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имеющих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1, 2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только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непосредственным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оператора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2753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447036"/>
            <a:ext cx="265874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состоит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приставка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Суффикс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астериск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Префикс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суффикс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53720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3708908"/>
            <a:ext cx="5309870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"Роман-Жук-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Дмитрий-Анна-</a:t>
            </a:r>
            <a:r>
              <a:rPr dirty="0" sz="1100" spc="-10">
                <a:latin typeface="Times New Roman"/>
                <a:cs typeface="Times New Roman"/>
              </a:rPr>
              <a:t>Василий"?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RG3DAV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RV3DAW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RQ3DAW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RW3DAV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49606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132323"/>
            <a:ext cx="531876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"Роман-Знак-</a:t>
            </a:r>
            <a:r>
              <a:rPr dirty="0" sz="1100" spc="-20">
                <a:latin typeface="Times New Roman"/>
                <a:cs typeface="Times New Roman"/>
              </a:rPr>
              <a:t>Три-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Дмитрий-Галина-</a:t>
            </a:r>
            <a:r>
              <a:rPr dirty="0" sz="1100" spc="-10">
                <a:latin typeface="Times New Roman"/>
                <a:cs typeface="Times New Roman"/>
              </a:rPr>
              <a:t>Зинаида"?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RZ3DHZ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RZ3DGZ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RZ3DGX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RX3DGZ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38708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558788"/>
            <a:ext cx="581279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записывается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произнесенный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эфире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"Ульяна-Анна-Три-</a:t>
            </a:r>
            <a:r>
              <a:rPr dirty="0" sz="1100" spc="-10">
                <a:latin typeface="Times New Roman"/>
                <a:cs typeface="Times New Roman"/>
              </a:rPr>
              <a:t>Щука-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Жук-Иван-</a:t>
            </a:r>
            <a:r>
              <a:rPr dirty="0" sz="1100" spc="-10">
                <a:latin typeface="Times New Roman"/>
                <a:cs typeface="Times New Roman"/>
              </a:rPr>
              <a:t>Краткий"?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UA3VQIK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UA3QVI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UA3QVJ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UA3VQJ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7810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7982204"/>
            <a:ext cx="463423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UA9AAA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US5AAA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UN8AAA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UK8AAA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09116" y="907237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7939" y="9244076"/>
            <a:ext cx="5355590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ниже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автомобиле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судне?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04544" y="1249679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297939" y="326846"/>
            <a:ext cx="5825490" cy="201612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UA3AA/s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UA3AA/mm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UA3AA/z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использовал</a:t>
            </a:r>
            <a:r>
              <a:rPr dirty="0" sz="1100" spc="3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Э.Т.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Кренкель?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UA1FA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UW3DI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RAEM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R1FL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25130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№59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684779"/>
            <a:ext cx="278955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Кому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RAEM?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Лаповок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Я.С.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Кудрявцев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Ю.Н.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Лбов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Ф.А.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Кренкель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Э.Т.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37749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3946652"/>
            <a:ext cx="5633085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ветерану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Великой </a:t>
            </a:r>
            <a:r>
              <a:rPr dirty="0" sz="1100">
                <a:latin typeface="Times New Roman"/>
                <a:cs typeface="Times New Roman"/>
              </a:rPr>
              <a:t>Отечественной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войны?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R3DAAD/B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1983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304544" y="645566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297939" y="5370067"/>
            <a:ext cx="5825490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Укажите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R73SRR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R3DAAD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RR3DH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U3DI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№62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префиксы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 </a:t>
            </a:r>
            <a:r>
              <a:rPr dirty="0" sz="1100" spc="-25">
                <a:latin typeface="Times New Roman"/>
                <a:cs typeface="Times New Roman"/>
              </a:rPr>
              <a:t>RZ9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R9,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UI9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RA0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RZ9,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UA0-</a:t>
            </a:r>
            <a:r>
              <a:rPr dirty="0" sz="1100" spc="-25">
                <a:latin typeface="Times New Roman"/>
                <a:cs typeface="Times New Roman"/>
              </a:rPr>
              <a:t>UZ9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7190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890764"/>
            <a:ext cx="540639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мощностью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10">
                <a:latin typeface="Times New Roman"/>
                <a:cs typeface="Times New Roman"/>
              </a:rPr>
              <a:t>UA3AA/QRP?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менее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Нельзя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определить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914247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314180"/>
            <a:ext cx="5678170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свою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любительскую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"SOS"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"MAYDAY"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радиочастотах,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другим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61149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службам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(через 15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минут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часа)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штормовое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предупреждение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270"/>
              </a:lnSpc>
              <a:spcBef>
                <a:spcPts val="229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жизни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здоровью 	граждан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5139"/>
            <a:ext cx="392366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музыку?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вечернее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время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музыкальных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84226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459333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3013963"/>
            <a:ext cx="5825490" cy="300482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40259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самостоятельно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членского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билета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08585" marR="51689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квалификации,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образует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Территориальное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 marL="114300" marR="189865" indent="-96520">
              <a:lnSpc>
                <a:spcPct val="98200"/>
              </a:lnSpc>
              <a:spcBef>
                <a:spcPts val="14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Радиочастотная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Главного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также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округов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филиалов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Республиках,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краях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 spc="-10">
                <a:latin typeface="Times New Roman"/>
                <a:cs typeface="Times New Roman"/>
              </a:rPr>
              <a:t>областях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радиочастотам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61859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6357620"/>
            <a:ext cx="563054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(РЭС),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получить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два: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жительства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дачу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76093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№69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903427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3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7784083"/>
            <a:ext cx="5825490" cy="178562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20764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личным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контролем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может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№70</a:t>
            </a:r>
            <a:endParaRPr sz="1100">
              <a:latin typeface="Times New Roman"/>
              <a:cs typeface="Times New Roman"/>
            </a:endParaRPr>
          </a:p>
          <a:p>
            <a:pPr marL="12700" marR="352425">
              <a:lnSpc>
                <a:spcPts val="1270"/>
              </a:lnSpc>
              <a:spcBef>
                <a:spcPts val="204"/>
              </a:spcBef>
            </a:pPr>
            <a:r>
              <a:rPr dirty="0" sz="1100">
                <a:latin typeface="Times New Roman"/>
                <a:cs typeface="Times New Roman"/>
              </a:rPr>
              <a:t>Эксплуатация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(лицензии),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если </a:t>
            </a:r>
            <a:r>
              <a:rPr dirty="0" sz="1100">
                <a:latin typeface="Times New Roman"/>
                <a:cs typeface="Times New Roman"/>
              </a:rPr>
              <a:t>такое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(такая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лицензия)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(обязательна)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влечет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административное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71091" y="531063"/>
            <a:ext cx="142176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менее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3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Более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Ватт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82267" y="109270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52803" y="1264412"/>
            <a:ext cx="5297805" cy="141351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свою </a:t>
            </a:r>
            <a:r>
              <a:rPr dirty="0" sz="1100">
                <a:latin typeface="Times New Roman"/>
                <a:cs typeface="Times New Roman"/>
              </a:rPr>
              <a:t>любительскую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"SOS"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"MAYDAY"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радиочастотах, </a:t>
            </a:r>
            <a:r>
              <a:rPr dirty="0" sz="1100">
                <a:latin typeface="Times New Roman"/>
                <a:cs typeface="Times New Roman"/>
              </a:rPr>
              <a:t>выделенных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определённое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(через 15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минут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часа)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Когда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штормовое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предупреждение</a:t>
            </a:r>
            <a:endParaRPr sz="1100">
              <a:latin typeface="Times New Roman"/>
              <a:cs typeface="Times New Roman"/>
            </a:endParaRPr>
          </a:p>
          <a:p>
            <a:pPr marL="130175" marR="31432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исключительных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случаях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непосредственной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угрозе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жизни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здоровью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граждан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82267" y="2848355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52803" y="3020060"/>
            <a:ext cx="392366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музыку?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вечернее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время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разрешено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Разрешено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частотах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кроме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музыкальных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82267" y="41102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52803" y="4281932"/>
            <a:ext cx="5427980" cy="141097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самостоятельно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принадлежащей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Сертификата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радиостанцию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членского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билета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Союза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30175" marR="12573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эксплуатационной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технической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квалификации,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РЭС,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также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выполнении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Решения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ГКРЧ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по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82267" y="5862828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52803" y="6034532"/>
            <a:ext cx="552069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организация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образует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Территориальное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управление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Роскомнадзора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Союз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России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Государственная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радиочастотам</a:t>
            </a:r>
            <a:endParaRPr sz="1100">
              <a:latin typeface="Times New Roman"/>
              <a:cs typeface="Times New Roman"/>
            </a:endParaRPr>
          </a:p>
          <a:p>
            <a:pPr marL="130175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Радиочастотная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служба,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состоящая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Главного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также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радиочастотных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центров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Федеральных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округов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филиалов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Республиках,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краях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областях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82267" y="7453883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52803" y="7625588"/>
            <a:ext cx="5025390" cy="108140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(РЭС),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должен </a:t>
            </a:r>
            <a:r>
              <a:rPr dirty="0" sz="1100">
                <a:latin typeface="Times New Roman"/>
                <a:cs typeface="Times New Roman"/>
              </a:rPr>
              <a:t>получить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одно</a:t>
            </a:r>
            <a:endParaRPr sz="1100">
              <a:latin typeface="Times New Roman"/>
              <a:cs typeface="Times New Roman"/>
            </a:endParaRPr>
          </a:p>
          <a:p>
            <a:pPr marL="127000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700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радиоэлектронное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(трансивер)</a:t>
            </a:r>
            <a:endParaRPr sz="1100">
              <a:latin typeface="Times New Roman"/>
              <a:cs typeface="Times New Roman"/>
            </a:endParaRPr>
          </a:p>
          <a:p>
            <a:pPr marL="12128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128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Максимум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два: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основное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жительства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дачу</a:t>
            </a:r>
            <a:endParaRPr sz="1100">
              <a:latin typeface="Times New Roman"/>
              <a:cs typeface="Times New Roman"/>
            </a:endParaRPr>
          </a:p>
          <a:p>
            <a:pPr marL="130175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3017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каждый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трансивер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82267" y="8880347"/>
            <a:ext cx="555371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6985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75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№48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352803" y="9052052"/>
            <a:ext cx="5383530" cy="3619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допустить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позывного,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28891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наказание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виде: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Предупреждение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письменной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форме.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Лишение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специального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предоставленного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физическому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года.</a:t>
            </a:r>
            <a:endParaRPr sz="1100">
              <a:latin typeface="Times New Roman"/>
              <a:cs typeface="Times New Roman"/>
            </a:endParaRPr>
          </a:p>
          <a:p>
            <a:pPr marL="108585" marR="24066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Наложение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административного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штрафа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конфискацией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радиоэлектронных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средств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таковой.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Административный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арест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физического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срок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пятнадцати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суток.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5139"/>
            <a:ext cx="5326380" cy="108140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документом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российским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радиолюбителям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выделяются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для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радиосвязей?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Постановлением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Правительства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(ППРФ)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Госинспекции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электросвязи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РФ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(ГИЭ)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Государственной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комиссии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радиочастотам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(ГКРЧ)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Решением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Министерства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внутренних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(МВД)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00685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178555"/>
            <a:ext cx="5694680" cy="157861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200"/>
              </a:lnSpc>
              <a:spcBef>
                <a:spcPts val="150"/>
              </a:spcBef>
            </a:pP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(категории),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осуществлять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зарегистрированной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переданной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доверенности?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наличии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полиции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09220" marR="6096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Нет.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Лицо,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имеющее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радиолюбителя,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контролем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управляющего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оператора,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указанного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о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регистрации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РЭС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доверенность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заверена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нотариально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927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5098796"/>
            <a:ext cx="583438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определяется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Свидетельством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опознавания?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Свидетельство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образовании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является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разрешением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осуществление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радиолюбителем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любых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08585" marR="10287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Квалификационная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опознавания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5151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7936992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6686804"/>
            <a:ext cx="5825490" cy="267589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38671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случае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аппаратный журнал?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 радиосвязей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цифровыми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связи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стационарной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мобильной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местными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корреспондентами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№75</a:t>
            </a:r>
            <a:endParaRPr sz="1100">
              <a:latin typeface="Times New Roman"/>
              <a:cs typeface="Times New Roman"/>
            </a:endParaRPr>
          </a:p>
          <a:p>
            <a:pPr marL="12700" marR="179705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4935" marR="32385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имя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местонахождение,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используемая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антенны,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краткая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характеристика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оба </a:t>
            </a:r>
            <a:r>
              <a:rPr dirty="0" sz="1100" spc="-10">
                <a:latin typeface="Times New Roman"/>
                <a:cs typeface="Times New Roman"/>
              </a:rPr>
              <a:t>рапорта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526796"/>
            <a:ext cx="5825490" cy="2346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12827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объём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фиксируется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журнале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любительского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радиомаяка?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При работе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радиомаяков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ведётся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Выходная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потребляемый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ток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Список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допущенных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включения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выключения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Сколько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времени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храниться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года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трёх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лет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внесения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него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последних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сведений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менее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шести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месяцев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того,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он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начат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Вечно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304342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215132"/>
            <a:ext cx="5620385" cy="108458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Обязательно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сведения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из </a:t>
            </a:r>
            <a:r>
              <a:rPr dirty="0" sz="1100">
                <a:latin typeface="Times New Roman"/>
                <a:cs typeface="Times New Roman"/>
              </a:rPr>
              <a:t>отдельного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журнала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проведённых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соревнованиях?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бумажном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носителе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Обязательно,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учёт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соревнованиях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вёлся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компьютера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4668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№79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638547"/>
            <a:ext cx="5616575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3086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аппаратный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журнал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какую-</a:t>
            </a:r>
            <a:r>
              <a:rPr dirty="0" sz="1100" spc="-20">
                <a:latin typeface="Times New Roman"/>
                <a:cs typeface="Times New Roman"/>
              </a:rPr>
              <a:t>либо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помимо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обязательной</a:t>
            </a:r>
            <a:endParaRPr sz="1100">
              <a:latin typeface="Times New Roman"/>
              <a:cs typeface="Times New Roman"/>
            </a:endParaRPr>
          </a:p>
          <a:p>
            <a:pPr marL="109220" marR="29209" indent="-90805">
              <a:lnSpc>
                <a:spcPts val="1300"/>
              </a:lnSpc>
              <a:spcBef>
                <a:spcPts val="8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используемой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аппаратуре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погодных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условиях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информацию,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переданную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Можно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вносить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дополнительную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информацию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Нельзя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0579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6229603"/>
            <a:ext cx="5272405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Какая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двухметрового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частотной </a:t>
            </a:r>
            <a:r>
              <a:rPr dirty="0" sz="1100">
                <a:latin typeface="Times New Roman"/>
                <a:cs typeface="Times New Roman"/>
              </a:rPr>
              <a:t>модуляцией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(FM)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без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наземных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радиолюбительских спутников?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145,206-145,594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144.0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144.5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764895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7820659"/>
            <a:ext cx="560006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890778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9079483"/>
            <a:ext cx="5466080" cy="5543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857885" cy="39116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3505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 startAt="3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8854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057148"/>
            <a:ext cx="560006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разнос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приёма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23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1,6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600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кГц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1473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340461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88976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304544" y="4831079"/>
            <a:ext cx="5828030" cy="195580"/>
          </a:xfrm>
          <a:custGeom>
            <a:avLst/>
            <a:gdLst/>
            <a:ahLst/>
            <a:cxnLst/>
            <a:rect l="l" t="t" r="r" b="b"/>
            <a:pathLst>
              <a:path w="5828030" h="19557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88976"/>
                </a:lnTo>
                <a:lnTo>
                  <a:pt x="9144" y="188976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195072"/>
                </a:lnTo>
                <a:lnTo>
                  <a:pt x="9144" y="195072"/>
                </a:lnTo>
                <a:lnTo>
                  <a:pt x="5818632" y="195072"/>
                </a:lnTo>
                <a:lnTo>
                  <a:pt x="5827776" y="195072"/>
                </a:lnTo>
                <a:lnTo>
                  <a:pt x="5827776" y="188976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297939" y="2319020"/>
            <a:ext cx="5825490" cy="37699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регулярно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Морзе?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Телеметрию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Новости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радиолюбителей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Значение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температуры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напряжение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питания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№85</a:t>
            </a:r>
            <a:endParaRPr sz="1100">
              <a:latin typeface="Times New Roman"/>
              <a:cs typeface="Times New Roman"/>
            </a:endParaRPr>
          </a:p>
          <a:p>
            <a:pPr marL="12700" marR="62230">
              <a:lnSpc>
                <a:spcPts val="1300"/>
              </a:lnSpc>
              <a:spcBef>
                <a:spcPts val="18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пользуются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преимуществом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радиосвязей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любительский ретранслятор?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Стационарные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Носимые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возимые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Иностранные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Местные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№86</a:t>
            </a:r>
            <a:endParaRPr sz="1100">
              <a:latin typeface="Times New Roman"/>
              <a:cs typeface="Times New Roman"/>
            </a:endParaRPr>
          </a:p>
          <a:p>
            <a:pPr marL="12700" marR="40005">
              <a:lnSpc>
                <a:spcPts val="1300"/>
              </a:lnSpc>
              <a:spcBef>
                <a:spcPts val="15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может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потребоваться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одновременно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речевым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сигналом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Субтон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владельца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Звук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высокого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тона,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указывающий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625906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304544" y="7845564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88976"/>
                </a:moveTo>
                <a:lnTo>
                  <a:pt x="5818632" y="188976"/>
                </a:lnTo>
                <a:lnTo>
                  <a:pt x="9144" y="188976"/>
                </a:lnTo>
                <a:lnTo>
                  <a:pt x="0" y="188976"/>
                </a:lnTo>
                <a:lnTo>
                  <a:pt x="0" y="198107"/>
                </a:lnTo>
                <a:lnTo>
                  <a:pt x="9144" y="198107"/>
                </a:lnTo>
                <a:lnTo>
                  <a:pt x="5818632" y="198107"/>
                </a:lnTo>
                <a:lnTo>
                  <a:pt x="5827776" y="198107"/>
                </a:lnTo>
                <a:lnTo>
                  <a:pt x="5827776" y="188976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83"/>
                </a:lnTo>
                <a:lnTo>
                  <a:pt x="0" y="15227"/>
                </a:lnTo>
                <a:lnTo>
                  <a:pt x="0" y="188963"/>
                </a:lnTo>
                <a:lnTo>
                  <a:pt x="9144" y="188963"/>
                </a:lnTo>
                <a:lnTo>
                  <a:pt x="9144" y="15227"/>
                </a:lnTo>
                <a:lnTo>
                  <a:pt x="9144" y="6083"/>
                </a:lnTo>
                <a:lnTo>
                  <a:pt x="5818632" y="6083"/>
                </a:lnTo>
                <a:lnTo>
                  <a:pt x="5818632" y="15227"/>
                </a:lnTo>
                <a:lnTo>
                  <a:pt x="5818632" y="188963"/>
                </a:lnTo>
                <a:lnTo>
                  <a:pt x="5827776" y="188963"/>
                </a:lnTo>
                <a:lnTo>
                  <a:pt x="5827776" y="15227"/>
                </a:lnTo>
                <a:lnTo>
                  <a:pt x="5827776" y="6083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297939" y="6430772"/>
            <a:ext cx="5825490" cy="28403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четвёртую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17475" marR="198755" indent="-99695">
              <a:lnSpc>
                <a:spcPct val="98200"/>
              </a:lnSpc>
              <a:spcBef>
                <a:spcPts val="14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14300" marR="198755" indent="-96520">
              <a:lnSpc>
                <a:spcPct val="98200"/>
              </a:lnSpc>
              <a:spcBef>
                <a:spcPts val="14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№89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632450" cy="1249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СЕПТ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09116" y="1946148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7939" y="2117851"/>
            <a:ext cx="5632450" cy="18084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экзаменационной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программе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соответствуют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вопросы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категорию?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ERC32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(ARNEC).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Сообщению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ECC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89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(ENTRY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LEVEL).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(HAREC).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Дополнительно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требуется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продемонстрировать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принимать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текст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азбукой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Морзе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скоростью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60 </a:t>
            </a:r>
            <a:r>
              <a:rPr dirty="0" sz="1100" spc="-25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знаков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минуту.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7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Рекомендации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CEPT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T/R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61-02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(HAREC).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100">
              <a:latin typeface="Times New Roman"/>
              <a:cs typeface="Times New Roman"/>
            </a:endParaRPr>
          </a:p>
          <a:p>
            <a:pPr marL="2423160" marR="33655" indent="-219202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Правила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процедуры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установления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радиосвязи, ведения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и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окончания радиообмена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09116" y="40858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297939" y="4257547"/>
            <a:ext cx="455930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осуществляется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(CQ)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имя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называется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самостоятельно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придуманный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«ник»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Сначала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«Всем»,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«приём»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534771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519420"/>
            <a:ext cx="449897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короткий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вызов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перевести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Убедиться,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будет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создано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Несколько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60654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781292"/>
            <a:ext cx="5822315" cy="15754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отвечать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(CQ)?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7345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14300" marR="270510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 startAt="2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буквам,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затем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"здесь",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ts val="1310"/>
              </a:lnSpc>
              <a:spcBef>
                <a:spcPts val="7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7345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буквам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ts val="1310"/>
              </a:lnSpc>
              <a:spcBef>
                <a:spcPts val="120"/>
              </a:spcBef>
              <a:buSzPct val="72727"/>
              <a:buAutoNum type="alphaLcParenR" startAt="4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 позывной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вызывающей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мере,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"здесь",</a:t>
            </a:r>
            <a:endParaRPr sz="1100">
              <a:latin typeface="Times New Roman"/>
              <a:cs typeface="Times New Roman"/>
            </a:endParaRPr>
          </a:p>
          <a:p>
            <a:pPr marL="347345">
              <a:lnSpc>
                <a:spcPts val="1310"/>
              </a:lnSpc>
            </a:pP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крайней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мере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дважды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852678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698483"/>
            <a:ext cx="5774690" cy="88328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Каковы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радиооператоров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радиостанций,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желающих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одну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и </a:t>
            </a:r>
            <a:r>
              <a:rPr dirty="0" sz="1100">
                <a:latin typeface="Times New Roman"/>
                <a:cs typeface="Times New Roman"/>
              </a:rPr>
              <a:t>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же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свободную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частоту?</a:t>
            </a:r>
            <a:endParaRPr sz="1100">
              <a:latin typeface="Times New Roman"/>
              <a:cs typeface="Times New Roman"/>
            </a:endParaRPr>
          </a:p>
          <a:p>
            <a:pPr marL="109220" marR="50800" indent="-90805">
              <a:lnSpc>
                <a:spcPts val="1300"/>
              </a:lnSpc>
              <a:spcBef>
                <a:spcPts val="6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низшей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категории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оператору</a:t>
            </a:r>
            <a:r>
              <a:rPr dirty="0" sz="1100" spc="-10">
                <a:latin typeface="Times New Roman"/>
                <a:cs typeface="Times New Roman"/>
              </a:rPr>
              <a:t> станции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высшей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категории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второго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третьего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ITU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частоту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5816600" cy="73596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341630">
              <a:lnSpc>
                <a:spcPct val="100000"/>
              </a:lnSpc>
              <a:spcBef>
                <a:spcPts val="215"/>
              </a:spcBef>
            </a:pPr>
            <a:r>
              <a:rPr dirty="0" sz="1100">
                <a:latin typeface="Times New Roman"/>
                <a:cs typeface="Times New Roman"/>
              </a:rPr>
              <a:t>радиооператорам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первого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района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ITU</a:t>
            </a:r>
            <a:endParaRPr sz="1100">
              <a:latin typeface="Times New Roman"/>
              <a:cs typeface="Times New Roman"/>
            </a:endParaRPr>
          </a:p>
          <a:p>
            <a:pPr marL="102870" marR="5080" indent="-90805">
              <a:lnSpc>
                <a:spcPts val="1270"/>
              </a:lnSpc>
              <a:spcBef>
                <a:spcPts val="200"/>
              </a:spcBef>
              <a:buSzPct val="72727"/>
              <a:buAutoNum type="alphaLcParenR" startAt="3"/>
              <a:tabLst>
                <a:tab pos="34163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меньше,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уступить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10">
                <a:latin typeface="Times New Roman"/>
                <a:cs typeface="Times New Roman"/>
              </a:rPr>
              <a:t> оператору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которой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больше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90"/>
              </a:spcBef>
              <a:buSzPct val="72727"/>
              <a:buAutoNum type="alphaLcParenR" startAt="3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Радиооператоры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обеих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имеют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равные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23291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404620"/>
            <a:ext cx="551307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выбирать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минимально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минимальную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достаточную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обеспечения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уверенного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приема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корреспондентом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устанавливать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максимально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65937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831084"/>
            <a:ext cx="510032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Разрешается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изменять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режиме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границах любительских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Да,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границами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диапазонов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Да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9212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4092955"/>
            <a:ext cx="5736590" cy="124587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270"/>
              </a:lnSpc>
              <a:spcBef>
                <a:spcPts val="21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следует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сразу после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обмена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позывными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на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продолжить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Ограничений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вызывной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существует</a:t>
            </a:r>
            <a:endParaRPr sz="1100">
              <a:latin typeface="Times New Roman"/>
              <a:cs typeface="Times New Roman"/>
            </a:endParaRPr>
          </a:p>
          <a:p>
            <a:pPr marL="109220" marR="487045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радиообмен,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либо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перейти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другую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продолжения 	радиообмена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закончить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радиообмен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5092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5684011"/>
            <a:ext cx="5478145" cy="9137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голосовыми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видами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называются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позывные?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свой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имеет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значения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только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77113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5" b="1">
                <a:latin typeface="Times New Roman"/>
                <a:cs typeface="Times New Roman"/>
              </a:rPr>
              <a:t>№99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6942835"/>
            <a:ext cx="558228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порядке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даются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системе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тон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Тон,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разбираемость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819454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8366252"/>
            <a:ext cx="572135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означает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"Ваш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пять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девять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плюс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дБ..."?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27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Измеритель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относительной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показывает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значение,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дБ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превышающее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отметку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шкале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«S»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Сила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увеличилась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100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раз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Полоса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Вашего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децибел выше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линейности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Повторите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передачу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частоте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20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кГц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9116" y="3550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97939" y="526796"/>
            <a:ext cx="5579745" cy="3651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этом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передаваемая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ей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информация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разбирается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полностью?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284986" y="893422"/>
          <a:ext cx="683895" cy="706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260"/>
                <a:gridCol w="305435"/>
              </a:tblGrid>
              <a:tr h="172085">
                <a:tc>
                  <a:txBody>
                    <a:bodyPr/>
                    <a:lstStyle/>
                    <a:p>
                      <a:pPr algn="ctr" marR="27940">
                        <a:lnSpc>
                          <a:spcPts val="1225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a)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22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4150">
                <a:tc>
                  <a:txBody>
                    <a:bodyPr/>
                    <a:lstStyle/>
                    <a:p>
                      <a:pPr algn="ctr" marR="222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b)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/>
                </a:tc>
              </a:tr>
              <a:tr h="180975">
                <a:tc>
                  <a:txBody>
                    <a:bodyPr/>
                    <a:lstStyle/>
                    <a:p>
                      <a:pPr algn="ctr" marR="27940">
                        <a:lnSpc>
                          <a:spcPct val="100000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c)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8910">
                <a:tc>
                  <a:txBody>
                    <a:bodyPr/>
                    <a:lstStyle/>
                    <a:p>
                      <a:pPr algn="ctr" marR="19050">
                        <a:lnSpc>
                          <a:spcPts val="1235"/>
                        </a:lnSpc>
                      </a:pPr>
                      <a:r>
                        <a:rPr dirty="0" sz="900" spc="55">
                          <a:latin typeface="Times New Roman"/>
                          <a:cs typeface="Times New Roman"/>
                        </a:rPr>
                        <a:t>d)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23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/>
          <p:nvPr/>
        </p:nvSpPr>
        <p:spPr>
          <a:xfrm>
            <a:off x="1304544" y="1780031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19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297939" y="1762454"/>
            <a:ext cx="5825490" cy="55308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21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№102</a:t>
            </a:r>
            <a:endParaRPr sz="1100">
              <a:latin typeface="Times New Roman"/>
              <a:cs typeface="Times New Roman"/>
            </a:endParaRPr>
          </a:p>
          <a:p>
            <a:pPr marL="12700" marR="250190">
              <a:lnSpc>
                <a:spcPts val="1270"/>
              </a:lnSpc>
              <a:spcBef>
                <a:spcPts val="200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рапорт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(RS)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голосовой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нужно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радиостанции,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которую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слышно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очень </a:t>
            </a:r>
            <a:r>
              <a:rPr dirty="0" sz="1100">
                <a:latin typeface="Times New Roman"/>
                <a:cs typeface="Times New Roman"/>
              </a:rPr>
              <a:t>громко,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из-за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плохого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качества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модуляции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отдельные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принять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невозможно?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1284986" y="2322934"/>
          <a:ext cx="683895" cy="702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260"/>
                <a:gridCol w="305435"/>
              </a:tblGrid>
              <a:tr h="168910">
                <a:tc>
                  <a:txBody>
                    <a:bodyPr/>
                    <a:lstStyle/>
                    <a:p>
                      <a:pPr algn="ctr" marR="27940">
                        <a:lnSpc>
                          <a:spcPts val="1225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a)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22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0975">
                <a:tc>
                  <a:txBody>
                    <a:bodyPr/>
                    <a:lstStyle/>
                    <a:p>
                      <a:pPr algn="ctr" marR="22225">
                        <a:lnSpc>
                          <a:spcPts val="1310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b)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2880">
                <a:tc>
                  <a:txBody>
                    <a:bodyPr/>
                    <a:lstStyle/>
                    <a:p>
                      <a:pPr algn="ctr" marR="27940">
                        <a:lnSpc>
                          <a:spcPct val="100000"/>
                        </a:lnSpc>
                      </a:pPr>
                      <a:r>
                        <a:rPr dirty="0" sz="900" spc="45">
                          <a:latin typeface="Times New Roman"/>
                          <a:cs typeface="Times New Roman"/>
                        </a:rPr>
                        <a:t>c)</a:t>
                      </a:r>
                      <a:r>
                        <a:rPr dirty="0" sz="1100" spc="4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0180">
                <a:tc>
                  <a:txBody>
                    <a:bodyPr/>
                    <a:lstStyle/>
                    <a:p>
                      <a:pPr algn="ctr" marR="19050">
                        <a:lnSpc>
                          <a:spcPts val="1245"/>
                        </a:lnSpc>
                      </a:pPr>
                      <a:r>
                        <a:rPr dirty="0" sz="900" spc="55">
                          <a:latin typeface="Times New Roman"/>
                          <a:cs typeface="Times New Roman"/>
                        </a:rPr>
                        <a:t>d)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□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2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" name="object 8" descr=""/>
          <p:cNvSpPr txBox="1"/>
          <p:nvPr/>
        </p:nvSpPr>
        <p:spPr>
          <a:xfrm>
            <a:off x="1309116" y="320802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3379724"/>
            <a:ext cx="5786120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или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446684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4638547"/>
            <a:ext cx="566356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Каков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высший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балл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системе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RS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или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20">
                <a:latin typeface="Times New Roman"/>
                <a:cs typeface="Times New Roman"/>
              </a:rPr>
              <a:t>RST?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59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балл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9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баллов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58902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1304544" y="7315200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297939" y="6065011"/>
            <a:ext cx="5825490" cy="23463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целью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используются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кодовые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фонетического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алфавита?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общего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вызова</a:t>
            </a:r>
            <a:endParaRPr sz="1100">
              <a:latin typeface="Times New Roman"/>
              <a:cs typeface="Times New Roman"/>
            </a:endParaRPr>
          </a:p>
          <a:p>
            <a:pPr marL="114300" marR="229235" indent="-96520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повышения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разборчивости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позывных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сообщений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условиях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слышимости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(силы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сигнала)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оценки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разбираемости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сигналов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№106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относятся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ультракоротковолновым?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м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10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м,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70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см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диапазоны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выше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30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МГц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0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433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МГц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выше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857859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97939" y="8750300"/>
            <a:ext cx="5788660" cy="9017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радиооператор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корреспондента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ретрансляторе,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если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он </a:t>
            </a:r>
            <a:r>
              <a:rPr dirty="0" sz="1100">
                <a:latin typeface="Times New Roman"/>
                <a:cs typeface="Times New Roman"/>
              </a:rPr>
              <a:t>знает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корреспондента?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Подождать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даст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"CQ",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ей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Сказать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73",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станции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37820"/>
            <a:ext cx="463359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80">
                <a:latin typeface="Times New Roman"/>
                <a:cs typeface="Times New Roman"/>
              </a:rPr>
              <a:t>d)</a:t>
            </a:r>
            <a:r>
              <a:rPr dirty="0" sz="1100" spc="80">
                <a:latin typeface="Times New Roman"/>
                <a:cs typeface="Times New Roman"/>
              </a:rPr>
              <a:t>□</a:t>
            </a:r>
            <a:r>
              <a:rPr dirty="0" sz="1100" spc="254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вызываемой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затем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позывной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70256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874267"/>
            <a:ext cx="5568950" cy="10877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правильно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включиться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разговор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ретрансляторе?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Назвать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Ваш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передачами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Включить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усилитель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перекрыть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всех,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работает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передачу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ts val="1300"/>
              </a:lnSpc>
              <a:spcBef>
                <a:spcPts val="155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Немедленно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передать: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"Брэк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брэк!",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показать,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хотите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принять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участие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разговоре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Дождаться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окончания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вызывать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необходимую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станцию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129027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№109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2300732"/>
            <a:ext cx="5787390" cy="124904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Почему следует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делать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короткие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паузы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между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передачами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использовании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любительского ретранслятора?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успеть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сделать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запись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аппаратном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журнале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9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проверки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КСВ </a:t>
            </a:r>
            <a:r>
              <a:rPr dirty="0" sz="1100" spc="-10">
                <a:latin typeface="Times New Roman"/>
                <a:cs typeface="Times New Roman"/>
              </a:rPr>
              <a:t>репитера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 marL="118110" marR="682625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4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послушать,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просит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кто-либо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еще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предоставить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ему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возможность </a:t>
            </a:r>
            <a:r>
              <a:rPr dirty="0" sz="1100" spc="-1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воспользоваться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ретранслятором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372008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3891788"/>
            <a:ext cx="5469890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Почему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должны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быть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короткими?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проверить,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 отключился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станции,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находящейся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приеме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дать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ответить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слушающим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операторам-</a:t>
            </a:r>
            <a:r>
              <a:rPr dirty="0" sz="1100" spc="-10">
                <a:latin typeface="Times New Roman"/>
                <a:cs typeface="Times New Roman"/>
              </a:rPr>
              <a:t>нерадиолюбителям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9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повысить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вероятность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связей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большие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расстояния</a:t>
            </a:r>
            <a:endParaRPr sz="1100">
              <a:latin typeface="Times New Roman"/>
              <a:cs typeface="Times New Roman"/>
            </a:endParaRPr>
          </a:p>
          <a:p>
            <a:pPr marL="117475" marR="5080" indent="-99695">
              <a:lnSpc>
                <a:spcPts val="1300"/>
              </a:lnSpc>
              <a:spcBef>
                <a:spcPts val="18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Длинные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могут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затруднить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пользование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любительским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ретранслятором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в </a:t>
            </a:r>
            <a:r>
              <a:rPr dirty="0" sz="1100" spc="-5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аварийной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ситуации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09116" y="514350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297939" y="5315203"/>
            <a:ext cx="5809615" cy="10845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Зачем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через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ретранслятор,</a:t>
            </a:r>
            <a:r>
              <a:rPr dirty="0" sz="1100" spc="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установленный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спутнике,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необходимо </a:t>
            </a:r>
            <a:r>
              <a:rPr dirty="0" sz="1100">
                <a:latin typeface="Times New Roman"/>
                <a:cs typeface="Times New Roman"/>
              </a:rPr>
              <a:t>контролировать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излучаемую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мощность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своей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сильно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нагревался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избежать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перегрузки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линейного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тракта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ретранслятора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(транспондера)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уменьшить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допплеровский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сдвиг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частоты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ретранслятора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Чтобы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Вас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всегда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было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хорошо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слышно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09116" y="65699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297939" y="6741667"/>
            <a:ext cx="309753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слово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"радиосвязь"?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QSL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783183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97939" y="8003540"/>
            <a:ext cx="3932554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"изменение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частоты"?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QSY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QRG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09116" y="9090659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97939" y="9265411"/>
            <a:ext cx="4542155" cy="3683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"прекращение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эфире"?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5"/>
              </a:spcBef>
            </a:pPr>
            <a:r>
              <a:rPr dirty="0" sz="900" spc="70">
                <a:latin typeface="Times New Roman"/>
                <a:cs typeface="Times New Roman"/>
              </a:rPr>
              <a:t>a)</a:t>
            </a:r>
            <a:r>
              <a:rPr dirty="0" sz="1100" spc="7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4036" y="326846"/>
            <a:ext cx="680085" cy="57404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6520">
              <a:lnSpc>
                <a:spcPct val="100000"/>
              </a:lnSpc>
              <a:spcBef>
                <a:spcPts val="215"/>
              </a:spcBef>
              <a:buSzPct val="72727"/>
              <a:buAutoNum type="alphaLcParenR" startAt="2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 marL="103505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035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2395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 startAt="2"/>
              <a:tabLst>
                <a:tab pos="1123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06832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243075"/>
            <a:ext cx="406082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"атмосферные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помехи"?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330195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304544" y="3587495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297939" y="2501900"/>
            <a:ext cx="5825490" cy="21818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"помехи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от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других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радиостанций"?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QRT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QRN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№117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малой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(менее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5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Ватт)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09116" y="4850891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297939" y="5022596"/>
            <a:ext cx="447548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Каким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Q-кодом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выражение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"станция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большой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мощности"?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QRP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QRZ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QRO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112764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№119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1304544" y="769924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15252"/>
                </a:moveTo>
                <a:lnTo>
                  <a:pt x="5818632" y="15252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52"/>
                </a:lnTo>
                <a:lnTo>
                  <a:pt x="0" y="15252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52"/>
                </a:lnTo>
                <a:close/>
              </a:path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297939" y="6284467"/>
            <a:ext cx="5825490" cy="306705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63245">
              <a:lnSpc>
                <a:spcPts val="13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С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периодичностью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должен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передаваться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собственный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позывной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любительской </a:t>
            </a:r>
            <a:r>
              <a:rPr dirty="0" sz="1100">
                <a:latin typeface="Times New Roman"/>
                <a:cs typeface="Times New Roman"/>
              </a:rPr>
              <a:t>радиостанции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радиосвязи?</a:t>
            </a:r>
            <a:endParaRPr sz="1100">
              <a:latin typeface="Times New Roman"/>
              <a:cs typeface="Times New Roman"/>
            </a:endParaRPr>
          </a:p>
          <a:p>
            <a:pPr marL="109220" marR="236220" indent="-90805">
              <a:lnSpc>
                <a:spcPts val="1270"/>
              </a:lnSpc>
              <a:spcBef>
                <a:spcPts val="90"/>
              </a:spcBef>
              <a:buSzPct val="72727"/>
              <a:buAutoNum type="alphaLcParenR"/>
              <a:tabLst>
                <a:tab pos="34798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начале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конце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реже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одного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десять 	минут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1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10">
                <a:latin typeface="Times New Roman"/>
                <a:cs typeface="Times New Roman"/>
              </a:rPr>
              <a:t>Никогда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 её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конце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Один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раз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за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все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время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радиосвязи,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её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начале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№120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Что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представляет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собой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(QSL)?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Квитанция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оплате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услуг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Радиочастотной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службы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Визитная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карточка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радиостанции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30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Документ,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подтверждающий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проведение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радиосвязи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1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Почтовая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карточка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100">
              <a:latin typeface="Times New Roman"/>
              <a:cs typeface="Times New Roman"/>
            </a:endParaRPr>
          </a:p>
          <a:p>
            <a:pPr marL="2026920" marR="357505" indent="-1661160">
              <a:lnSpc>
                <a:spcPts val="1510"/>
              </a:lnSpc>
            </a:pP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радиосвязи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(телефония,</a:t>
            </a:r>
            <a:r>
              <a:rPr dirty="0" sz="1300" spc="3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телеграфия,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цифровые</a:t>
            </a:r>
            <a:r>
              <a:rPr dirty="0" sz="1300" spc="3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виды</a:t>
            </a:r>
            <a:r>
              <a:rPr dirty="0" sz="1300" spc="70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связи</a:t>
            </a:r>
            <a:r>
              <a:rPr dirty="0" sz="1300" spc="20" b="1">
                <a:latin typeface="Times New Roman"/>
                <a:cs typeface="Times New Roman"/>
              </a:rPr>
              <a:t> </a:t>
            </a:r>
            <a:r>
              <a:rPr dirty="0" sz="1300" spc="-50" b="1">
                <a:latin typeface="Times New Roman"/>
                <a:cs typeface="Times New Roman"/>
              </a:rPr>
              <a:t>и </a:t>
            </a:r>
            <a:r>
              <a:rPr dirty="0" sz="1300" b="1">
                <a:latin typeface="Times New Roman"/>
                <a:cs typeface="Times New Roman"/>
              </a:rPr>
              <a:t>передача</a:t>
            </a:r>
            <a:r>
              <a:rPr dirty="0" sz="1300" spc="45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изображений)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09116" y="9511283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97939" y="328675"/>
            <a:ext cx="5151755" cy="1081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чего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любительский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ретранслятор?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7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длительных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бесед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интересные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20">
                <a:latin typeface="Times New Roman"/>
                <a:cs typeface="Times New Roman"/>
              </a:rPr>
              <a:t>темы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соревнований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радиоспорту</a:t>
            </a:r>
            <a:endParaRPr sz="1100">
              <a:latin typeface="Times New Roman"/>
              <a:cs typeface="Times New Roman"/>
            </a:endParaRPr>
          </a:p>
          <a:p>
            <a:pPr marL="108585" marR="508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34734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8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увеличения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возможностей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по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проведению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QSO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переносных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мобильных 	радиостанций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5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радиолюбительских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новостей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09116" y="158343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297939" y="1755139"/>
            <a:ext cx="2609850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«телеграф»?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309116" y="284226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297939" y="3013963"/>
            <a:ext cx="3366135" cy="9169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«частотная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5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410413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304544" y="5358383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97939" y="4275835"/>
            <a:ext cx="5825490" cy="21786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обозначается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«амплитудная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модуляция»?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2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45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Какие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предназначены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голоса?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4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FM,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AM,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0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PSK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4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CW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09116" y="6621780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297939" y="6793483"/>
            <a:ext cx="4615815" cy="9201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Какой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перечисленных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видов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работы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предназначен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для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передачи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текста?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7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FM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95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AM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0">
                <a:latin typeface="Times New Roman"/>
                <a:cs typeface="Times New Roman"/>
              </a:rPr>
              <a:t>  </a:t>
            </a:r>
            <a:r>
              <a:rPr dirty="0" sz="1100" spc="-25">
                <a:latin typeface="Times New Roman"/>
                <a:cs typeface="Times New Roman"/>
              </a:rPr>
              <a:t>SSB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185">
                <a:latin typeface="Times New Roman"/>
                <a:cs typeface="Times New Roman"/>
              </a:rPr>
              <a:t>  </a:t>
            </a:r>
            <a:r>
              <a:rPr dirty="0" sz="1100" spc="-20">
                <a:latin typeface="Times New Roman"/>
                <a:cs typeface="Times New Roman"/>
              </a:rPr>
              <a:t>RTTY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09116" y="7883652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297939" y="8055355"/>
            <a:ext cx="381063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прямоугольной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формы?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7504" y="350520"/>
            <a:ext cx="5023671" cy="257860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04544" y="3828287"/>
            <a:ext cx="5828030" cy="198120"/>
          </a:xfrm>
          <a:custGeom>
            <a:avLst/>
            <a:gdLst/>
            <a:ahLst/>
            <a:cxnLst/>
            <a:rect l="l" t="t" r="r" b="b"/>
            <a:pathLst>
              <a:path w="5828030" h="198120">
                <a:moveTo>
                  <a:pt x="5827776" y="0"/>
                </a:moveTo>
                <a:lnTo>
                  <a:pt x="5818632" y="0"/>
                </a:lnTo>
                <a:lnTo>
                  <a:pt x="5818632" y="6096"/>
                </a:lnTo>
                <a:lnTo>
                  <a:pt x="5818632" y="15240"/>
                </a:lnTo>
                <a:lnTo>
                  <a:pt x="5818632" y="192024"/>
                </a:lnTo>
                <a:lnTo>
                  <a:pt x="9144" y="192024"/>
                </a:lnTo>
                <a:lnTo>
                  <a:pt x="9144" y="15240"/>
                </a:lnTo>
                <a:lnTo>
                  <a:pt x="9144" y="6096"/>
                </a:lnTo>
                <a:lnTo>
                  <a:pt x="5818632" y="6096"/>
                </a:lnTo>
                <a:lnTo>
                  <a:pt x="5818632" y="0"/>
                </a:lnTo>
                <a:lnTo>
                  <a:pt x="9144" y="0"/>
                </a:lnTo>
                <a:lnTo>
                  <a:pt x="0" y="0"/>
                </a:lnTo>
                <a:lnTo>
                  <a:pt x="0" y="6096"/>
                </a:lnTo>
                <a:lnTo>
                  <a:pt x="0" y="15240"/>
                </a:lnTo>
                <a:lnTo>
                  <a:pt x="0" y="192024"/>
                </a:lnTo>
                <a:lnTo>
                  <a:pt x="0" y="198120"/>
                </a:lnTo>
                <a:lnTo>
                  <a:pt x="9144" y="198120"/>
                </a:lnTo>
                <a:lnTo>
                  <a:pt x="5818632" y="198120"/>
                </a:lnTo>
                <a:lnTo>
                  <a:pt x="5827776" y="198120"/>
                </a:lnTo>
                <a:lnTo>
                  <a:pt x="5827776" y="192024"/>
                </a:lnTo>
                <a:lnTo>
                  <a:pt x="5827776" y="15240"/>
                </a:lnTo>
                <a:lnTo>
                  <a:pt x="5827776" y="6096"/>
                </a:lnTo>
                <a:lnTo>
                  <a:pt x="58277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297939" y="2905454"/>
            <a:ext cx="5825490" cy="129667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09220" indent="-90805">
              <a:lnSpc>
                <a:spcPct val="100000"/>
              </a:lnSpc>
              <a:spcBef>
                <a:spcPts val="215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 marL="114935" indent="-9652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1493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09220" indent="-90805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092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18110" indent="-99695">
              <a:lnSpc>
                <a:spcPct val="100000"/>
              </a:lnSpc>
              <a:spcBef>
                <a:spcPts val="95"/>
              </a:spcBef>
              <a:buSzPct val="72727"/>
              <a:buAutoNum type="alphaLcParenR"/>
              <a:tabLst>
                <a:tab pos="11811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На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приведённом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рисунке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прямоугольной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формы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нет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№128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непрерывного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синусоидального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сигнала?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82299" y="4191000"/>
            <a:ext cx="2561812" cy="260299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278636" y="6760033"/>
            <a:ext cx="1125220" cy="79502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8905" indent="-101600">
              <a:lnSpc>
                <a:spcPct val="100000"/>
              </a:lnSpc>
              <a:spcBef>
                <a:spcPts val="240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baseline="7575" sz="1650" spc="315">
                <a:latin typeface="Times New Roman"/>
                <a:cs typeface="Times New Roman"/>
              </a:rPr>
              <a:t>□</a:t>
            </a:r>
            <a:r>
              <a:rPr dirty="0" baseline="7575" sz="1650" spc="352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Вариант</a:t>
            </a:r>
            <a:r>
              <a:rPr dirty="0" sz="1300" spc="5">
                <a:latin typeface="Times New Roman"/>
                <a:cs typeface="Times New Roman"/>
              </a:rPr>
              <a:t> </a:t>
            </a:r>
            <a:r>
              <a:rPr dirty="0" sz="1300" spc="-5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  <a:p>
            <a:pPr marL="134620" indent="-107950">
              <a:lnSpc>
                <a:spcPct val="100000"/>
              </a:lnSpc>
              <a:spcBef>
                <a:spcPts val="150"/>
              </a:spcBef>
              <a:buSzPct val="72727"/>
              <a:buAutoNum type="alphaLcParenR"/>
              <a:tabLst>
                <a:tab pos="134620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3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  <a:p>
            <a:pPr marL="128905" indent="-10160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2890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60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  <a:p>
            <a:pPr marL="137795" indent="-107950">
              <a:lnSpc>
                <a:spcPct val="100000"/>
              </a:lnSpc>
              <a:spcBef>
                <a:spcPts val="120"/>
              </a:spcBef>
              <a:buSzPct val="72727"/>
              <a:buAutoNum type="alphaLcParenR"/>
              <a:tabLst>
                <a:tab pos="137795" algn="l"/>
              </a:tabLst>
            </a:pPr>
            <a:r>
              <a:rPr dirty="0" sz="1100" spc="210">
                <a:latin typeface="Times New Roman"/>
                <a:cs typeface="Times New Roman"/>
              </a:rPr>
              <a:t>□</a:t>
            </a:r>
            <a:r>
              <a:rPr dirty="0" sz="1100" spc="225">
                <a:latin typeface="Times New Roman"/>
                <a:cs typeface="Times New Roman"/>
              </a:rPr>
              <a:t>  </a:t>
            </a:r>
            <a:r>
              <a:rPr dirty="0" sz="1100">
                <a:latin typeface="Times New Roman"/>
                <a:cs typeface="Times New Roman"/>
              </a:rPr>
              <a:t>Вариант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309116" y="7725156"/>
            <a:ext cx="5819140" cy="192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7620" rIns="0" bIns="0" rtlCol="0" vert="horz">
            <a:spAutoFit/>
          </a:bodyPr>
          <a:lstStyle/>
          <a:p>
            <a:pPr marL="7620">
              <a:lnSpc>
                <a:spcPct val="100000"/>
              </a:lnSpc>
              <a:spcBef>
                <a:spcPts val="60"/>
              </a:spcBef>
            </a:pPr>
            <a:r>
              <a:rPr dirty="0" sz="1100" b="1">
                <a:latin typeface="Times New Roman"/>
                <a:cs typeface="Times New Roman"/>
              </a:rPr>
              <a:t>Вопрос</a:t>
            </a:r>
            <a:r>
              <a:rPr dirty="0" sz="1100" spc="100" b="1">
                <a:latin typeface="Times New Roman"/>
                <a:cs typeface="Times New Roman"/>
              </a:rPr>
              <a:t> </a:t>
            </a:r>
            <a:r>
              <a:rPr dirty="0" sz="1100" spc="-20" b="1">
                <a:latin typeface="Times New Roman"/>
                <a:cs typeface="Times New Roman"/>
              </a:rPr>
              <a:t>№129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97939" y="7896859"/>
            <a:ext cx="470090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Times New Roman"/>
                <a:cs typeface="Times New Roman"/>
              </a:rPr>
              <a:t>Как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графически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изображается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спектр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сигнала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при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амплитудной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модуляции?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RV3DA</dc:creator>
  <dc:title>tests.doc</dc:title>
  <dcterms:created xsi:type="dcterms:W3CDTF">2024-06-13T06:24:09Z</dcterms:created>
  <dcterms:modified xsi:type="dcterms:W3CDTF">2024-06-13T06:24:09Z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2012-06-03T00:00:00Z</vt:filetime>
  </property>
  <property fmtid="{D5CDD505-2E9C-101B-9397-08002B2CF9AE}" pid="3" name="Creator">
    <vt:lpwstr>pdfFactory Pro www.pdffactory.com</vt:lpwstr>
  </property>
  <property fmtid="{D5CDD505-2E9C-101B-9397-08002B2CF9AE}" pid="4" name="LastSaved">
    <vt:filetime>2024-06-13T00:00:00Z</vt:filetime>
  </property>
  <property fmtid="{D5CDD505-2E9C-101B-9397-08002B2CF9AE}" pid="5" name="Producer">
    <vt:lpwstr>3-Heights(TM) PDF Security Shell 4.8.25.2 (http://www.pdf-tools.com)</vt:lpwstr>
  </property>
</Properties>
</file>